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ink/ink3.xml" ContentType="application/inkml+xml"/>
  <Override PartName="/ppt/ink/ink4.xml" ContentType="application/inkml+xml"/>
  <Override PartName="/ppt/notesSlides/notesSlide5.xml" ContentType="application/vnd.openxmlformats-officedocument.presentationml.notesSlide+xml"/>
  <Override PartName="/ppt/ink/ink5.xml" ContentType="application/inkml+xml"/>
  <Override PartName="/ppt/ink/ink6.xml" ContentType="application/inkml+xml"/>
  <Override PartName="/ppt/notesSlides/notesSlide6.xml" ContentType="application/vnd.openxmlformats-officedocument.presentationml.notesSlide+xml"/>
  <Override PartName="/ppt/ink/ink7.xml" ContentType="application/inkml+xml"/>
  <Override PartName="/ppt/ink/ink8.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57" r:id="rId3"/>
    <p:sldId id="295" r:id="rId4"/>
    <p:sldId id="271" r:id="rId5"/>
    <p:sldId id="279" r:id="rId6"/>
    <p:sldId id="280" r:id="rId7"/>
    <p:sldId id="282" r:id="rId8"/>
    <p:sldId id="269" r:id="rId9"/>
    <p:sldId id="258" r:id="rId10"/>
    <p:sldId id="265" r:id="rId11"/>
    <p:sldId id="270" r:id="rId12"/>
    <p:sldId id="281" r:id="rId13"/>
    <p:sldId id="283" r:id="rId14"/>
    <p:sldId id="300" r:id="rId15"/>
    <p:sldId id="273" r:id="rId16"/>
    <p:sldId id="272" r:id="rId17"/>
    <p:sldId id="274" r:id="rId18"/>
    <p:sldId id="277" r:id="rId19"/>
    <p:sldId id="264" r:id="rId20"/>
    <p:sldId id="292" r:id="rId21"/>
    <p:sldId id="301" r:id="rId22"/>
    <p:sldId id="293" r:id="rId23"/>
    <p:sldId id="302" r:id="rId24"/>
    <p:sldId id="294" r:id="rId25"/>
    <p:sldId id="303" r:id="rId26"/>
    <p:sldId id="287" r:id="rId27"/>
    <p:sldId id="297" r:id="rId28"/>
    <p:sldId id="288" r:id="rId29"/>
    <p:sldId id="278" r:id="rId30"/>
    <p:sldId id="289" r:id="rId31"/>
    <p:sldId id="290" r:id="rId32"/>
    <p:sldId id="291" r:id="rId33"/>
    <p:sldId id="296" r:id="rId34"/>
    <p:sldId id="298" r:id="rId35"/>
    <p:sldId id="299" r:id="rId36"/>
    <p:sldId id="284" r:id="rId37"/>
    <p:sldId id="28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C9BF"/>
    <a:srgbClr val="F7D6CE"/>
    <a:srgbClr val="F7E6E6"/>
    <a:srgbClr val="F7E6E7"/>
    <a:srgbClr val="7CCA62"/>
    <a:srgbClr val="4FCEFF"/>
    <a:srgbClr val="98ADB0"/>
    <a:srgbClr val="000000"/>
    <a:srgbClr val="04183B"/>
    <a:srgbClr val="DBEF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63"/>
    <p:restoredTop sz="96966"/>
  </p:normalViewPr>
  <p:slideViewPr>
    <p:cSldViewPr snapToGrid="0" snapToObjects="1">
      <p:cViewPr>
        <p:scale>
          <a:sx n="147" d="100"/>
          <a:sy n="147" d="100"/>
        </p:scale>
        <p:origin x="136" y="28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BD8A90-D40A-8D4F-AF61-41B4D021C6E8}" type="doc">
      <dgm:prSet loTypeId="urn:microsoft.com/office/officeart/2005/8/layout/hList6" loCatId="" qsTypeId="urn:microsoft.com/office/officeart/2005/8/quickstyle/simple1" qsCatId="simple" csTypeId="urn:microsoft.com/office/officeart/2005/8/colors/colorful2" csCatId="colorful" phldr="1"/>
      <dgm:spPr/>
      <dgm:t>
        <a:bodyPr/>
        <a:lstStyle/>
        <a:p>
          <a:endParaRPr lang="en-GB"/>
        </a:p>
      </dgm:t>
    </dgm:pt>
    <dgm:pt modelId="{40766408-DCDA-6449-9C32-F35A5943FCDA}">
      <dgm:prSet phldrT="[Text]" custT="1"/>
      <dgm:spPr/>
      <dgm:t>
        <a:bodyPr/>
        <a:lstStyle/>
        <a:p>
          <a:pPr>
            <a:spcAft>
              <a:spcPts val="0"/>
            </a:spcAft>
          </a:pPr>
          <a:r>
            <a:rPr lang="en-GB" sz="3200" b="0" i="0" dirty="0">
              <a:latin typeface="UD Digi Kyokasho N-B" panose="02020700000000000000" pitchFamily="49" charset="-128"/>
              <a:ea typeface="UD Digi Kyokasho N-B" panose="02020700000000000000" pitchFamily="49" charset="-128"/>
              <a:cs typeface="Calibri Light" panose="020F0302020204030204" pitchFamily="34" charset="0"/>
            </a:rPr>
            <a:t>AIM</a:t>
          </a:r>
        </a:p>
      </dgm:t>
    </dgm:pt>
    <dgm:pt modelId="{8766F15D-370D-7847-AF44-2CD36278AEAF}" type="parTrans" cxnId="{7D3CDD6B-3FD8-8249-8523-F798D557DF75}">
      <dgm:prSet/>
      <dgm:spPr/>
      <dgm:t>
        <a:bodyPr/>
        <a:lstStyle/>
        <a:p>
          <a:endParaRPr lang="en-GB"/>
        </a:p>
      </dgm:t>
    </dgm:pt>
    <dgm:pt modelId="{3FC9A578-4C98-5649-AA76-8CAE736A055D}" type="sibTrans" cxnId="{7D3CDD6B-3FD8-8249-8523-F798D557DF75}">
      <dgm:prSet/>
      <dgm:spPr/>
      <dgm:t>
        <a:bodyPr/>
        <a:lstStyle/>
        <a:p>
          <a:endParaRPr lang="en-GB"/>
        </a:p>
      </dgm:t>
    </dgm:pt>
    <dgm:pt modelId="{0DC8F377-2F0C-4245-8F42-D34F2C371EAE}">
      <dgm:prSet phldrT="[Text]" custT="1"/>
      <dgm:spPr/>
      <dgm:t>
        <a:bodyPr/>
        <a:lstStyle/>
        <a:p>
          <a:pPr>
            <a:spcAft>
              <a:spcPct val="15000"/>
            </a:spcAft>
          </a:pPr>
          <a:r>
            <a:rPr lang="en-GB" sz="2400" b="0" i="0" dirty="0">
              <a:latin typeface="Calibri Light" panose="020F0302020204030204" pitchFamily="34" charset="0"/>
              <a:cs typeface="Calibri Light" panose="020F0302020204030204" pitchFamily="34" charset="0"/>
            </a:rPr>
            <a:t>Are earthquakes deterministic?</a:t>
          </a:r>
        </a:p>
      </dgm:t>
    </dgm:pt>
    <dgm:pt modelId="{4A94E605-C4D6-4742-A044-B1CA65E5D9AA}" type="parTrans" cxnId="{F7A266A7-BFDC-5F47-9838-AD1944FF4A13}">
      <dgm:prSet/>
      <dgm:spPr/>
      <dgm:t>
        <a:bodyPr/>
        <a:lstStyle/>
        <a:p>
          <a:endParaRPr lang="en-GB"/>
        </a:p>
      </dgm:t>
    </dgm:pt>
    <dgm:pt modelId="{4ED3C64C-89CC-F04A-8437-EE550D398DE7}" type="sibTrans" cxnId="{F7A266A7-BFDC-5F47-9838-AD1944FF4A13}">
      <dgm:prSet/>
      <dgm:spPr/>
      <dgm:t>
        <a:bodyPr/>
        <a:lstStyle/>
        <a:p>
          <a:endParaRPr lang="en-GB"/>
        </a:p>
      </dgm:t>
    </dgm:pt>
    <dgm:pt modelId="{5B6F0C97-B161-6447-8927-93486E1BCE8A}">
      <dgm:prSet phldrT="[Text]" custT="1"/>
      <dgm:spPr/>
      <dgm:t>
        <a:bodyPr/>
        <a:lstStyle/>
        <a:p>
          <a:pPr>
            <a:spcAft>
              <a:spcPct val="15000"/>
            </a:spcAft>
          </a:pPr>
          <a:r>
            <a:rPr lang="en-GB" sz="2400" b="0" i="0" dirty="0">
              <a:latin typeface="Calibri Light" panose="020F0302020204030204" pitchFamily="34" charset="0"/>
              <a:cs typeface="Calibri Light" panose="020F0302020204030204" pitchFamily="34" charset="0"/>
            </a:rPr>
            <a:t>What does this physically mean?</a:t>
          </a:r>
        </a:p>
      </dgm:t>
    </dgm:pt>
    <dgm:pt modelId="{EF7D8274-0DC1-2D40-B106-7136D9CBE768}" type="parTrans" cxnId="{AE184F03-E806-2C48-9CEE-53E8BB71F03E}">
      <dgm:prSet/>
      <dgm:spPr/>
      <dgm:t>
        <a:bodyPr/>
        <a:lstStyle/>
        <a:p>
          <a:endParaRPr lang="en-GB"/>
        </a:p>
      </dgm:t>
    </dgm:pt>
    <dgm:pt modelId="{92543B09-2E3F-294C-AA8D-0478A52C8E44}" type="sibTrans" cxnId="{AE184F03-E806-2C48-9CEE-53E8BB71F03E}">
      <dgm:prSet/>
      <dgm:spPr/>
      <dgm:t>
        <a:bodyPr/>
        <a:lstStyle/>
        <a:p>
          <a:endParaRPr lang="en-GB"/>
        </a:p>
      </dgm:t>
    </dgm:pt>
    <dgm:pt modelId="{9FF9F4A3-630C-5346-884E-AD4942A10FC0}">
      <dgm:prSet phldrT="[Text]" custT="1"/>
      <dgm:spPr/>
      <dgm:t>
        <a:bodyPr/>
        <a:lstStyle/>
        <a:p>
          <a:pPr>
            <a:spcAft>
              <a:spcPts val="0"/>
            </a:spcAft>
          </a:pPr>
          <a:r>
            <a:rPr lang="en-GB" sz="3200" b="1" i="0" dirty="0">
              <a:latin typeface="UD Digi Kyokasho N-B" panose="02020700000000000000" pitchFamily="49" charset="-128"/>
              <a:ea typeface="UD Digi Kyokasho N-B" panose="02020700000000000000" pitchFamily="49" charset="-128"/>
              <a:cs typeface="Calibri Light" panose="020F0302020204030204" pitchFamily="34" charset="0"/>
            </a:rPr>
            <a:t>SO FAR</a:t>
          </a:r>
          <a:endParaRPr lang="en-GB" sz="3200" b="0" i="0" dirty="0">
            <a:latin typeface="Calibri Light" panose="020F0302020204030204" pitchFamily="34" charset="0"/>
            <a:cs typeface="Calibri Light" panose="020F0302020204030204" pitchFamily="34" charset="0"/>
          </a:endParaRPr>
        </a:p>
      </dgm:t>
    </dgm:pt>
    <dgm:pt modelId="{4D62F639-1693-3047-805F-2EE0B3194CF9}" type="parTrans" cxnId="{AA3F1A18-0BA7-B24F-B885-4F5414885F67}">
      <dgm:prSet/>
      <dgm:spPr/>
      <dgm:t>
        <a:bodyPr/>
        <a:lstStyle/>
        <a:p>
          <a:endParaRPr lang="en-GB"/>
        </a:p>
      </dgm:t>
    </dgm:pt>
    <dgm:pt modelId="{92E0C4CF-9442-354C-99EA-22DF887D5C33}" type="sibTrans" cxnId="{AA3F1A18-0BA7-B24F-B885-4F5414885F67}">
      <dgm:prSet/>
      <dgm:spPr/>
      <dgm:t>
        <a:bodyPr/>
        <a:lstStyle/>
        <a:p>
          <a:endParaRPr lang="en-GB"/>
        </a:p>
      </dgm:t>
    </dgm:pt>
    <dgm:pt modelId="{30405232-8186-1B42-B951-FD4A34285950}">
      <dgm:prSet phldrT="[Text]" custT="1"/>
      <dgm:spPr/>
      <dgm:t>
        <a:bodyPr/>
        <a:lstStyle/>
        <a:p>
          <a:pPr>
            <a:spcAft>
              <a:spcPct val="15000"/>
            </a:spcAft>
          </a:pPr>
          <a:r>
            <a:rPr lang="en-GB" sz="2400" b="0" i="0" dirty="0">
              <a:latin typeface="Calibri Light" panose="020F0302020204030204" pitchFamily="34" charset="0"/>
              <a:cs typeface="Calibri Light" panose="020F0302020204030204" pitchFamily="34" charset="0"/>
            </a:rPr>
            <a:t>Looked at seismogram attributes</a:t>
          </a:r>
        </a:p>
      </dgm:t>
    </dgm:pt>
    <dgm:pt modelId="{7C6F5799-08C3-8548-81BB-A8C8DF048664}" type="parTrans" cxnId="{889DD0AF-1CBF-2A43-99F8-C700C77A9236}">
      <dgm:prSet/>
      <dgm:spPr/>
      <dgm:t>
        <a:bodyPr/>
        <a:lstStyle/>
        <a:p>
          <a:endParaRPr lang="en-GB"/>
        </a:p>
      </dgm:t>
    </dgm:pt>
    <dgm:pt modelId="{B49263D7-20FE-F84A-92D2-D3ABC41A95D3}" type="sibTrans" cxnId="{889DD0AF-1CBF-2A43-99F8-C700C77A9236}">
      <dgm:prSet/>
      <dgm:spPr/>
      <dgm:t>
        <a:bodyPr/>
        <a:lstStyle/>
        <a:p>
          <a:endParaRPr lang="en-GB"/>
        </a:p>
      </dgm:t>
    </dgm:pt>
    <dgm:pt modelId="{CE9D8C11-C527-134E-8D64-793FA25163E0}">
      <dgm:prSet phldrT="[Text]" custT="1"/>
      <dgm:spPr/>
      <dgm:t>
        <a:bodyPr/>
        <a:lstStyle/>
        <a:p>
          <a:pPr>
            <a:spcAft>
              <a:spcPct val="15000"/>
            </a:spcAft>
          </a:pPr>
          <a:r>
            <a:rPr lang="en-GB" sz="2400" b="0" i="0" dirty="0">
              <a:latin typeface="Calibri Light" panose="020F0302020204030204" pitchFamily="34" charset="0"/>
              <a:cs typeface="Calibri Light" panose="020F0302020204030204" pitchFamily="34" charset="0"/>
            </a:rPr>
            <a:t>Positive relationship with magnitude but large scatter</a:t>
          </a:r>
        </a:p>
      </dgm:t>
    </dgm:pt>
    <dgm:pt modelId="{2498F673-FDE5-834B-88A9-C42B6E6AD2C0}" type="parTrans" cxnId="{8B01B9A9-ED91-6E4E-BB49-C2D140DE127A}">
      <dgm:prSet/>
      <dgm:spPr/>
      <dgm:t>
        <a:bodyPr/>
        <a:lstStyle/>
        <a:p>
          <a:endParaRPr lang="en-GB"/>
        </a:p>
      </dgm:t>
    </dgm:pt>
    <dgm:pt modelId="{DCE555DE-8917-914E-BC26-6FE357FA147A}" type="sibTrans" cxnId="{8B01B9A9-ED91-6E4E-BB49-C2D140DE127A}">
      <dgm:prSet/>
      <dgm:spPr/>
      <dgm:t>
        <a:bodyPr/>
        <a:lstStyle/>
        <a:p>
          <a:endParaRPr lang="en-GB"/>
        </a:p>
      </dgm:t>
    </dgm:pt>
    <dgm:pt modelId="{72E877C6-B13B-1F43-8CB8-9F4EF1F1A3A0}">
      <dgm:prSet phldrT="[Text]" custT="1"/>
      <dgm:spPr/>
      <dgm:t>
        <a:bodyPr/>
        <a:lstStyle/>
        <a:p>
          <a:pPr>
            <a:lnSpc>
              <a:spcPct val="100000"/>
            </a:lnSpc>
            <a:spcAft>
              <a:spcPts val="0"/>
            </a:spcAft>
          </a:pPr>
          <a:r>
            <a:rPr lang="en-GB" sz="3200" b="1" i="0" dirty="0">
              <a:latin typeface="UD Digi Kyokasho N-B" panose="02020700000000000000" pitchFamily="49" charset="-128"/>
              <a:ea typeface="UD Digi Kyokasho N-B" panose="02020700000000000000" pitchFamily="49" charset="-128"/>
              <a:cs typeface="Calibri Light" panose="020F0302020204030204" pitchFamily="34" charset="0"/>
            </a:rPr>
            <a:t>NEXT</a:t>
          </a:r>
          <a:endParaRPr lang="en-GB" sz="2400" b="1" i="0" dirty="0">
            <a:latin typeface="UD Digi Kyokasho N-B" panose="02020700000000000000" pitchFamily="49" charset="-128"/>
            <a:ea typeface="UD Digi Kyokasho N-B" panose="02020700000000000000" pitchFamily="49" charset="-128"/>
            <a:cs typeface="Calibri Light" panose="020F0302020204030204" pitchFamily="34" charset="0"/>
          </a:endParaRPr>
        </a:p>
      </dgm:t>
    </dgm:pt>
    <dgm:pt modelId="{CA2F5947-173E-DF4D-944B-3B0662B25F21}" type="parTrans" cxnId="{15F9DCE2-F65C-5D46-8E02-1BA1F88D8EB0}">
      <dgm:prSet/>
      <dgm:spPr/>
      <dgm:t>
        <a:bodyPr/>
        <a:lstStyle/>
        <a:p>
          <a:endParaRPr lang="en-GB"/>
        </a:p>
      </dgm:t>
    </dgm:pt>
    <dgm:pt modelId="{DC236DEA-FBEA-0B42-9080-6A4DA57D2326}" type="sibTrans" cxnId="{15F9DCE2-F65C-5D46-8E02-1BA1F88D8EB0}">
      <dgm:prSet/>
      <dgm:spPr/>
      <dgm:t>
        <a:bodyPr/>
        <a:lstStyle/>
        <a:p>
          <a:endParaRPr lang="en-GB"/>
        </a:p>
      </dgm:t>
    </dgm:pt>
    <dgm:pt modelId="{1DC5FB61-873D-4341-9D75-0459EDB7C08B}">
      <dgm:prSet phldrT="[Text]" custT="1"/>
      <dgm:spPr/>
      <dgm:t>
        <a:bodyPr/>
        <a:lstStyle/>
        <a:p>
          <a:pPr>
            <a:lnSpc>
              <a:spcPct val="90000"/>
            </a:lnSpc>
            <a:spcAft>
              <a:spcPct val="15000"/>
            </a:spcAft>
          </a:pPr>
          <a:r>
            <a:rPr lang="en-GB" sz="2400" b="0" i="0" dirty="0">
              <a:latin typeface="Calibri Light" panose="020F0302020204030204" pitchFamily="34" charset="0"/>
              <a:cs typeface="Calibri Light" panose="020F0302020204030204" pitchFamily="34" charset="0"/>
            </a:rPr>
            <a:t>Looking at spectra</a:t>
          </a:r>
        </a:p>
      </dgm:t>
    </dgm:pt>
    <dgm:pt modelId="{C63F1090-4FBB-BF43-B949-DF8B0C68B8F9}" type="parTrans" cxnId="{4C68B2E3-4196-3B4D-A976-E78BFECDA631}">
      <dgm:prSet/>
      <dgm:spPr/>
      <dgm:t>
        <a:bodyPr/>
        <a:lstStyle/>
        <a:p>
          <a:endParaRPr lang="en-GB"/>
        </a:p>
      </dgm:t>
    </dgm:pt>
    <dgm:pt modelId="{747E507C-35C2-D641-9B5D-D682876EC11C}" type="sibTrans" cxnId="{4C68B2E3-4196-3B4D-A976-E78BFECDA631}">
      <dgm:prSet/>
      <dgm:spPr/>
      <dgm:t>
        <a:bodyPr/>
        <a:lstStyle/>
        <a:p>
          <a:endParaRPr lang="en-GB"/>
        </a:p>
      </dgm:t>
    </dgm:pt>
    <dgm:pt modelId="{3EAE8F01-05C8-074E-97B8-CC71BF47236E}">
      <dgm:prSet phldrT="[Text]" custT="1"/>
      <dgm:spPr/>
      <dgm:t>
        <a:bodyPr/>
        <a:lstStyle/>
        <a:p>
          <a:pPr>
            <a:lnSpc>
              <a:spcPct val="90000"/>
            </a:lnSpc>
            <a:spcAft>
              <a:spcPct val="15000"/>
            </a:spcAft>
          </a:pPr>
          <a:r>
            <a:rPr lang="en-GB" sz="2400" b="0" i="0" dirty="0">
              <a:latin typeface="Calibri Light" panose="020F0302020204030204" pitchFamily="34" charset="0"/>
              <a:cs typeface="Calibri Light" panose="020F0302020204030204" pitchFamily="34" charset="0"/>
            </a:rPr>
            <a:t>Compare between magnitude, distance, setting and depth bins</a:t>
          </a:r>
        </a:p>
      </dgm:t>
    </dgm:pt>
    <dgm:pt modelId="{16AF6D9C-EA5D-D341-A0FF-9D573E8DD437}" type="parTrans" cxnId="{93E5C459-9138-1D4F-9D20-634B83A7639C}">
      <dgm:prSet/>
      <dgm:spPr/>
      <dgm:t>
        <a:bodyPr/>
        <a:lstStyle/>
        <a:p>
          <a:endParaRPr lang="en-GB"/>
        </a:p>
      </dgm:t>
    </dgm:pt>
    <dgm:pt modelId="{92BEF792-4063-AE4F-8723-DF29AE364445}" type="sibTrans" cxnId="{93E5C459-9138-1D4F-9D20-634B83A7639C}">
      <dgm:prSet/>
      <dgm:spPr/>
      <dgm:t>
        <a:bodyPr/>
        <a:lstStyle/>
        <a:p>
          <a:endParaRPr lang="en-GB"/>
        </a:p>
      </dgm:t>
    </dgm:pt>
    <dgm:pt modelId="{97F87E64-4319-6947-B7B2-347F169083B3}">
      <dgm:prSet phldrT="[Text]" custT="1"/>
      <dgm:spPr/>
      <dgm:t>
        <a:bodyPr/>
        <a:lstStyle/>
        <a:p>
          <a:pPr>
            <a:spcAft>
              <a:spcPct val="15000"/>
            </a:spcAft>
          </a:pPr>
          <a:r>
            <a:rPr lang="en-GB" sz="2400" b="0" i="0" dirty="0">
              <a:latin typeface="Calibri Light" panose="020F0302020204030204" pitchFamily="34" charset="0"/>
              <a:cs typeface="Calibri Light" panose="020F0302020204030204" pitchFamily="34" charset="0"/>
            </a:rPr>
            <a:t>No physical meaning?</a:t>
          </a:r>
        </a:p>
      </dgm:t>
    </dgm:pt>
    <dgm:pt modelId="{26E9FBBC-5DBD-7848-8747-08A69670E3F2}" type="parTrans" cxnId="{9B56C02B-94B3-F04B-9166-C0AB3DE2A79A}">
      <dgm:prSet/>
      <dgm:spPr/>
      <dgm:t>
        <a:bodyPr/>
        <a:lstStyle/>
        <a:p>
          <a:endParaRPr lang="en-GB"/>
        </a:p>
      </dgm:t>
    </dgm:pt>
    <dgm:pt modelId="{76849A02-CEFC-9A4A-A84E-2EE821DF57C2}" type="sibTrans" cxnId="{9B56C02B-94B3-F04B-9166-C0AB3DE2A79A}">
      <dgm:prSet/>
      <dgm:spPr/>
      <dgm:t>
        <a:bodyPr/>
        <a:lstStyle/>
        <a:p>
          <a:endParaRPr lang="en-GB"/>
        </a:p>
      </dgm:t>
    </dgm:pt>
    <dgm:pt modelId="{81B4EC89-0C70-E04F-AED1-A0EE325EE6D8}">
      <dgm:prSet phldrT="[Text]" custT="1"/>
      <dgm:spPr/>
      <dgm:t>
        <a:bodyPr/>
        <a:lstStyle/>
        <a:p>
          <a:pPr>
            <a:lnSpc>
              <a:spcPct val="90000"/>
            </a:lnSpc>
            <a:spcAft>
              <a:spcPct val="15000"/>
            </a:spcAft>
          </a:pPr>
          <a:r>
            <a:rPr lang="en-GB" sz="2400" b="0" i="0" dirty="0">
              <a:latin typeface="Calibri Light" panose="020F0302020204030204" pitchFamily="34" charset="0"/>
              <a:cs typeface="Calibri Light" panose="020F0302020204030204" pitchFamily="34" charset="0"/>
            </a:rPr>
            <a:t>Later: look at source time functions</a:t>
          </a:r>
        </a:p>
      </dgm:t>
    </dgm:pt>
    <dgm:pt modelId="{3987240E-150A-C24E-ABBC-A0524D74E518}" type="parTrans" cxnId="{5DF27058-9459-3345-BA2A-2E357FC6EE2B}">
      <dgm:prSet/>
      <dgm:spPr/>
      <dgm:t>
        <a:bodyPr/>
        <a:lstStyle/>
        <a:p>
          <a:endParaRPr lang="en-GB"/>
        </a:p>
      </dgm:t>
    </dgm:pt>
    <dgm:pt modelId="{44133C5B-D2C9-DE4A-92EF-2A34A4BEE364}" type="sibTrans" cxnId="{5DF27058-9459-3345-BA2A-2E357FC6EE2B}">
      <dgm:prSet/>
      <dgm:spPr/>
      <dgm:t>
        <a:bodyPr/>
        <a:lstStyle/>
        <a:p>
          <a:endParaRPr lang="en-GB"/>
        </a:p>
      </dgm:t>
    </dgm:pt>
    <dgm:pt modelId="{B5089B04-16F5-1A4B-BC3C-AACA1AF90C0B}">
      <dgm:prSet custT="1"/>
      <dgm:spPr/>
      <dgm:t>
        <a:bodyPr/>
        <a:lstStyle/>
        <a:p>
          <a:r>
            <a:rPr lang="en-GB" sz="2400" b="0" i="0" dirty="0">
              <a:latin typeface="Calibri Light" panose="020F0302020204030204" pitchFamily="34" charset="0"/>
              <a:cs typeface="Calibri Light" panose="020F0302020204030204" pitchFamily="34" charset="0"/>
            </a:rPr>
            <a:t>Use representative data set </a:t>
          </a:r>
        </a:p>
      </dgm:t>
    </dgm:pt>
    <dgm:pt modelId="{A891231D-876A-ED40-BA24-7CFB4A0D439B}" type="parTrans" cxnId="{687F1262-7AA0-A340-81B5-E484BF9048EE}">
      <dgm:prSet/>
      <dgm:spPr/>
      <dgm:t>
        <a:bodyPr/>
        <a:lstStyle/>
        <a:p>
          <a:endParaRPr lang="en-GB"/>
        </a:p>
      </dgm:t>
    </dgm:pt>
    <dgm:pt modelId="{C83DBF51-19B2-0C4D-9102-A41712420653}" type="sibTrans" cxnId="{687F1262-7AA0-A340-81B5-E484BF9048EE}">
      <dgm:prSet/>
      <dgm:spPr/>
      <dgm:t>
        <a:bodyPr/>
        <a:lstStyle/>
        <a:p>
          <a:endParaRPr lang="en-GB"/>
        </a:p>
      </dgm:t>
    </dgm:pt>
    <dgm:pt modelId="{9FFB3B45-BBAF-1B44-8C24-BE1FBF8EC0FC}" type="pres">
      <dgm:prSet presAssocID="{6BBD8A90-D40A-8D4F-AF61-41B4D021C6E8}" presName="Name0" presStyleCnt="0">
        <dgm:presLayoutVars>
          <dgm:dir/>
          <dgm:resizeHandles val="exact"/>
        </dgm:presLayoutVars>
      </dgm:prSet>
      <dgm:spPr/>
    </dgm:pt>
    <dgm:pt modelId="{D372317B-B94C-0E45-8A00-368814C8DC07}" type="pres">
      <dgm:prSet presAssocID="{40766408-DCDA-6449-9C32-F35A5943FCDA}" presName="node" presStyleLbl="node1" presStyleIdx="0" presStyleCnt="3">
        <dgm:presLayoutVars>
          <dgm:bulletEnabled val="1"/>
        </dgm:presLayoutVars>
      </dgm:prSet>
      <dgm:spPr/>
    </dgm:pt>
    <dgm:pt modelId="{AE20AC0F-6AA1-114B-8CB5-B45EF7B3991E}" type="pres">
      <dgm:prSet presAssocID="{3FC9A578-4C98-5649-AA76-8CAE736A055D}" presName="sibTrans" presStyleCnt="0"/>
      <dgm:spPr/>
    </dgm:pt>
    <dgm:pt modelId="{95FA04F9-F64E-4C4D-A27F-8AB223A01E28}" type="pres">
      <dgm:prSet presAssocID="{9FF9F4A3-630C-5346-884E-AD4942A10FC0}" presName="node" presStyleLbl="node1" presStyleIdx="1" presStyleCnt="3">
        <dgm:presLayoutVars>
          <dgm:bulletEnabled val="1"/>
        </dgm:presLayoutVars>
      </dgm:prSet>
      <dgm:spPr/>
    </dgm:pt>
    <dgm:pt modelId="{3344EF54-0C48-384F-B4F4-2BC3C8ABED2D}" type="pres">
      <dgm:prSet presAssocID="{92E0C4CF-9442-354C-99EA-22DF887D5C33}" presName="sibTrans" presStyleCnt="0"/>
      <dgm:spPr/>
    </dgm:pt>
    <dgm:pt modelId="{EC09A358-146F-2D4C-9F0E-E100E92726F1}" type="pres">
      <dgm:prSet presAssocID="{72E877C6-B13B-1F43-8CB8-9F4EF1F1A3A0}" presName="node" presStyleLbl="node1" presStyleIdx="2" presStyleCnt="3">
        <dgm:presLayoutVars>
          <dgm:bulletEnabled val="1"/>
        </dgm:presLayoutVars>
      </dgm:prSet>
      <dgm:spPr/>
    </dgm:pt>
  </dgm:ptLst>
  <dgm:cxnLst>
    <dgm:cxn modelId="{AE184F03-E806-2C48-9CEE-53E8BB71F03E}" srcId="{40766408-DCDA-6449-9C32-F35A5943FCDA}" destId="{5B6F0C97-B161-6447-8927-93486E1BCE8A}" srcOrd="1" destOrd="0" parTransId="{EF7D8274-0DC1-2D40-B106-7136D9CBE768}" sibTransId="{92543B09-2E3F-294C-AA8D-0478A52C8E44}"/>
    <dgm:cxn modelId="{722DFB0B-8B5A-1D41-8A50-5E339A55AEB7}" type="presOf" srcId="{9FF9F4A3-630C-5346-884E-AD4942A10FC0}" destId="{95FA04F9-F64E-4C4D-A27F-8AB223A01E28}" srcOrd="0" destOrd="0" presId="urn:microsoft.com/office/officeart/2005/8/layout/hList6"/>
    <dgm:cxn modelId="{AA3F1A18-0BA7-B24F-B885-4F5414885F67}" srcId="{6BBD8A90-D40A-8D4F-AF61-41B4D021C6E8}" destId="{9FF9F4A3-630C-5346-884E-AD4942A10FC0}" srcOrd="1" destOrd="0" parTransId="{4D62F639-1693-3047-805F-2EE0B3194CF9}" sibTransId="{92E0C4CF-9442-354C-99EA-22DF887D5C33}"/>
    <dgm:cxn modelId="{D5EA4B22-B751-7B42-B7A0-9185238471B6}" type="presOf" srcId="{1DC5FB61-873D-4341-9D75-0459EDB7C08B}" destId="{EC09A358-146F-2D4C-9F0E-E100E92726F1}" srcOrd="0" destOrd="1" presId="urn:microsoft.com/office/officeart/2005/8/layout/hList6"/>
    <dgm:cxn modelId="{82471324-6DD1-7D43-A9E9-BDCAB207579D}" type="presOf" srcId="{3EAE8F01-05C8-074E-97B8-CC71BF47236E}" destId="{EC09A358-146F-2D4C-9F0E-E100E92726F1}" srcOrd="0" destOrd="2" presId="urn:microsoft.com/office/officeart/2005/8/layout/hList6"/>
    <dgm:cxn modelId="{9B56C02B-94B3-F04B-9166-C0AB3DE2A79A}" srcId="{9FF9F4A3-630C-5346-884E-AD4942A10FC0}" destId="{97F87E64-4319-6947-B7B2-347F169083B3}" srcOrd="2" destOrd="0" parTransId="{26E9FBBC-5DBD-7848-8747-08A69670E3F2}" sibTransId="{76849A02-CEFC-9A4A-A84E-2EE821DF57C2}"/>
    <dgm:cxn modelId="{A9314F34-DF85-1441-95E1-1C064B7324E8}" type="presOf" srcId="{B5089B04-16F5-1A4B-BC3C-AACA1AF90C0B}" destId="{D372317B-B94C-0E45-8A00-368814C8DC07}" srcOrd="0" destOrd="3" presId="urn:microsoft.com/office/officeart/2005/8/layout/hList6"/>
    <dgm:cxn modelId="{3D76B040-6389-2C41-8138-1400674033DC}" type="presOf" srcId="{5B6F0C97-B161-6447-8927-93486E1BCE8A}" destId="{D372317B-B94C-0E45-8A00-368814C8DC07}" srcOrd="0" destOrd="2" presId="urn:microsoft.com/office/officeart/2005/8/layout/hList6"/>
    <dgm:cxn modelId="{ABE3864A-552C-A345-857E-60788A996FC5}" type="presOf" srcId="{40766408-DCDA-6449-9C32-F35A5943FCDA}" destId="{D372317B-B94C-0E45-8A00-368814C8DC07}" srcOrd="0" destOrd="0" presId="urn:microsoft.com/office/officeart/2005/8/layout/hList6"/>
    <dgm:cxn modelId="{5DF27058-9459-3345-BA2A-2E357FC6EE2B}" srcId="{72E877C6-B13B-1F43-8CB8-9F4EF1F1A3A0}" destId="{81B4EC89-0C70-E04F-AED1-A0EE325EE6D8}" srcOrd="2" destOrd="0" parTransId="{3987240E-150A-C24E-ABBC-A0524D74E518}" sibTransId="{44133C5B-D2C9-DE4A-92EF-2A34A4BEE364}"/>
    <dgm:cxn modelId="{93E5C459-9138-1D4F-9D20-634B83A7639C}" srcId="{72E877C6-B13B-1F43-8CB8-9F4EF1F1A3A0}" destId="{3EAE8F01-05C8-074E-97B8-CC71BF47236E}" srcOrd="1" destOrd="0" parTransId="{16AF6D9C-EA5D-D341-A0FF-9D573E8DD437}" sibTransId="{92BEF792-4063-AE4F-8723-DF29AE364445}"/>
    <dgm:cxn modelId="{687F1262-7AA0-A340-81B5-E484BF9048EE}" srcId="{40766408-DCDA-6449-9C32-F35A5943FCDA}" destId="{B5089B04-16F5-1A4B-BC3C-AACA1AF90C0B}" srcOrd="2" destOrd="0" parTransId="{A891231D-876A-ED40-BA24-7CFB4A0D439B}" sibTransId="{C83DBF51-19B2-0C4D-9102-A41712420653}"/>
    <dgm:cxn modelId="{7D3CDD6B-3FD8-8249-8523-F798D557DF75}" srcId="{6BBD8A90-D40A-8D4F-AF61-41B4D021C6E8}" destId="{40766408-DCDA-6449-9C32-F35A5943FCDA}" srcOrd="0" destOrd="0" parTransId="{8766F15D-370D-7847-AF44-2CD36278AEAF}" sibTransId="{3FC9A578-4C98-5649-AA76-8CAE736A055D}"/>
    <dgm:cxn modelId="{E4B7FB7A-211F-FA48-ACD4-152F9C9C7F4D}" type="presOf" srcId="{30405232-8186-1B42-B951-FD4A34285950}" destId="{95FA04F9-F64E-4C4D-A27F-8AB223A01E28}" srcOrd="0" destOrd="1" presId="urn:microsoft.com/office/officeart/2005/8/layout/hList6"/>
    <dgm:cxn modelId="{B8DA9C85-F6AC-314C-9F38-E0B86D5EB112}" type="presOf" srcId="{6BBD8A90-D40A-8D4F-AF61-41B4D021C6E8}" destId="{9FFB3B45-BBAF-1B44-8C24-BE1FBF8EC0FC}" srcOrd="0" destOrd="0" presId="urn:microsoft.com/office/officeart/2005/8/layout/hList6"/>
    <dgm:cxn modelId="{17927199-9568-B941-AB62-CD88C16A28EF}" type="presOf" srcId="{72E877C6-B13B-1F43-8CB8-9F4EF1F1A3A0}" destId="{EC09A358-146F-2D4C-9F0E-E100E92726F1}" srcOrd="0" destOrd="0" presId="urn:microsoft.com/office/officeart/2005/8/layout/hList6"/>
    <dgm:cxn modelId="{B840569A-46D6-3149-B4C0-CB83D70F87C4}" type="presOf" srcId="{0DC8F377-2F0C-4245-8F42-D34F2C371EAE}" destId="{D372317B-B94C-0E45-8A00-368814C8DC07}" srcOrd="0" destOrd="1" presId="urn:microsoft.com/office/officeart/2005/8/layout/hList6"/>
    <dgm:cxn modelId="{2D88C29A-4636-A442-A375-522F5922B0E3}" type="presOf" srcId="{97F87E64-4319-6947-B7B2-347F169083B3}" destId="{95FA04F9-F64E-4C4D-A27F-8AB223A01E28}" srcOrd="0" destOrd="3" presId="urn:microsoft.com/office/officeart/2005/8/layout/hList6"/>
    <dgm:cxn modelId="{F7A266A7-BFDC-5F47-9838-AD1944FF4A13}" srcId="{40766408-DCDA-6449-9C32-F35A5943FCDA}" destId="{0DC8F377-2F0C-4245-8F42-D34F2C371EAE}" srcOrd="0" destOrd="0" parTransId="{4A94E605-C4D6-4742-A044-B1CA65E5D9AA}" sibTransId="{4ED3C64C-89CC-F04A-8437-EE550D398DE7}"/>
    <dgm:cxn modelId="{8B01B9A9-ED91-6E4E-BB49-C2D140DE127A}" srcId="{9FF9F4A3-630C-5346-884E-AD4942A10FC0}" destId="{CE9D8C11-C527-134E-8D64-793FA25163E0}" srcOrd="1" destOrd="0" parTransId="{2498F673-FDE5-834B-88A9-C42B6E6AD2C0}" sibTransId="{DCE555DE-8917-914E-BC26-6FE357FA147A}"/>
    <dgm:cxn modelId="{8E93B8AB-816E-6245-85FE-9BD8DDA1034A}" type="presOf" srcId="{CE9D8C11-C527-134E-8D64-793FA25163E0}" destId="{95FA04F9-F64E-4C4D-A27F-8AB223A01E28}" srcOrd="0" destOrd="2" presId="urn:microsoft.com/office/officeart/2005/8/layout/hList6"/>
    <dgm:cxn modelId="{889DD0AF-1CBF-2A43-99F8-C700C77A9236}" srcId="{9FF9F4A3-630C-5346-884E-AD4942A10FC0}" destId="{30405232-8186-1B42-B951-FD4A34285950}" srcOrd="0" destOrd="0" parTransId="{7C6F5799-08C3-8548-81BB-A8C8DF048664}" sibTransId="{B49263D7-20FE-F84A-92D2-D3ABC41A95D3}"/>
    <dgm:cxn modelId="{15F9DCE2-F65C-5D46-8E02-1BA1F88D8EB0}" srcId="{6BBD8A90-D40A-8D4F-AF61-41B4D021C6E8}" destId="{72E877C6-B13B-1F43-8CB8-9F4EF1F1A3A0}" srcOrd="2" destOrd="0" parTransId="{CA2F5947-173E-DF4D-944B-3B0662B25F21}" sibTransId="{DC236DEA-FBEA-0B42-9080-6A4DA57D2326}"/>
    <dgm:cxn modelId="{4C68B2E3-4196-3B4D-A976-E78BFECDA631}" srcId="{72E877C6-B13B-1F43-8CB8-9F4EF1F1A3A0}" destId="{1DC5FB61-873D-4341-9D75-0459EDB7C08B}" srcOrd="0" destOrd="0" parTransId="{C63F1090-4FBB-BF43-B949-DF8B0C68B8F9}" sibTransId="{747E507C-35C2-D641-9B5D-D682876EC11C}"/>
    <dgm:cxn modelId="{C9165AE7-C18A-F349-9225-6A9CE96D59AB}" type="presOf" srcId="{81B4EC89-0C70-E04F-AED1-A0EE325EE6D8}" destId="{EC09A358-146F-2D4C-9F0E-E100E92726F1}" srcOrd="0" destOrd="3" presId="urn:microsoft.com/office/officeart/2005/8/layout/hList6"/>
    <dgm:cxn modelId="{0471C888-A8B1-414D-A8BD-2A8CB83DA70B}" type="presParOf" srcId="{9FFB3B45-BBAF-1B44-8C24-BE1FBF8EC0FC}" destId="{D372317B-B94C-0E45-8A00-368814C8DC07}" srcOrd="0" destOrd="0" presId="urn:microsoft.com/office/officeart/2005/8/layout/hList6"/>
    <dgm:cxn modelId="{59321FFD-4847-E240-99B5-3DFB1A923A4A}" type="presParOf" srcId="{9FFB3B45-BBAF-1B44-8C24-BE1FBF8EC0FC}" destId="{AE20AC0F-6AA1-114B-8CB5-B45EF7B3991E}" srcOrd="1" destOrd="0" presId="urn:microsoft.com/office/officeart/2005/8/layout/hList6"/>
    <dgm:cxn modelId="{1D174FC1-E8B6-974E-9459-94B875209AAD}" type="presParOf" srcId="{9FFB3B45-BBAF-1B44-8C24-BE1FBF8EC0FC}" destId="{95FA04F9-F64E-4C4D-A27F-8AB223A01E28}" srcOrd="2" destOrd="0" presId="urn:microsoft.com/office/officeart/2005/8/layout/hList6"/>
    <dgm:cxn modelId="{C8CB5C23-FC8E-1A45-B329-FE153C9E543D}" type="presParOf" srcId="{9FFB3B45-BBAF-1B44-8C24-BE1FBF8EC0FC}" destId="{3344EF54-0C48-384F-B4F4-2BC3C8ABED2D}" srcOrd="3" destOrd="0" presId="urn:microsoft.com/office/officeart/2005/8/layout/hList6"/>
    <dgm:cxn modelId="{BC6354EB-2A45-2343-BD34-1DFA7FAFD7C9}" type="presParOf" srcId="{9FFB3B45-BBAF-1B44-8C24-BE1FBF8EC0FC}" destId="{EC09A358-146F-2D4C-9F0E-E100E92726F1}"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2317B-B94C-0E45-8A00-368814C8DC07}">
      <dsp:nvSpPr>
        <dsp:cNvPr id="0" name=""/>
        <dsp:cNvSpPr/>
      </dsp:nvSpPr>
      <dsp:spPr>
        <a:xfrm rot="16200000">
          <a:off x="-477058" y="478477"/>
          <a:ext cx="4646613" cy="3689658"/>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3200" bIns="0" numCol="1" spcCol="1270" anchor="t" anchorCtr="0">
          <a:noAutofit/>
        </a:bodyPr>
        <a:lstStyle/>
        <a:p>
          <a:pPr marL="0" lvl="0" indent="0" algn="l" defTabSz="1422400">
            <a:lnSpc>
              <a:spcPct val="90000"/>
            </a:lnSpc>
            <a:spcBef>
              <a:spcPct val="0"/>
            </a:spcBef>
            <a:spcAft>
              <a:spcPts val="0"/>
            </a:spcAft>
            <a:buNone/>
          </a:pPr>
          <a:r>
            <a:rPr lang="en-GB" sz="3200" b="0" i="0" kern="1200" dirty="0">
              <a:latin typeface="UD Digi Kyokasho N-B" panose="02020700000000000000" pitchFamily="49" charset="-128"/>
              <a:ea typeface="UD Digi Kyokasho N-B" panose="02020700000000000000" pitchFamily="49" charset="-128"/>
              <a:cs typeface="Calibri Light" panose="020F0302020204030204" pitchFamily="34" charset="0"/>
            </a:rPr>
            <a:t>AIM</a:t>
          </a:r>
        </a:p>
        <a:p>
          <a:pPr marL="228600" lvl="1" indent="-228600" algn="l" defTabSz="1066800">
            <a:lnSpc>
              <a:spcPct val="90000"/>
            </a:lnSpc>
            <a:spcBef>
              <a:spcPct val="0"/>
            </a:spcBef>
            <a:spcAft>
              <a:spcPct val="15000"/>
            </a:spcAft>
            <a:buChar char="•"/>
          </a:pPr>
          <a:r>
            <a:rPr lang="en-GB" sz="2400" b="0" i="0" kern="1200" dirty="0">
              <a:latin typeface="Calibri Light" panose="020F0302020204030204" pitchFamily="34" charset="0"/>
              <a:cs typeface="Calibri Light" panose="020F0302020204030204" pitchFamily="34" charset="0"/>
            </a:rPr>
            <a:t>Are earthquakes deterministic?</a:t>
          </a:r>
        </a:p>
        <a:p>
          <a:pPr marL="228600" lvl="1" indent="-228600" algn="l" defTabSz="1066800">
            <a:lnSpc>
              <a:spcPct val="90000"/>
            </a:lnSpc>
            <a:spcBef>
              <a:spcPct val="0"/>
            </a:spcBef>
            <a:spcAft>
              <a:spcPct val="15000"/>
            </a:spcAft>
            <a:buChar char="•"/>
          </a:pPr>
          <a:r>
            <a:rPr lang="en-GB" sz="2400" b="0" i="0" kern="1200" dirty="0">
              <a:latin typeface="Calibri Light" panose="020F0302020204030204" pitchFamily="34" charset="0"/>
              <a:cs typeface="Calibri Light" panose="020F0302020204030204" pitchFamily="34" charset="0"/>
            </a:rPr>
            <a:t>What does this physically mean?</a:t>
          </a:r>
        </a:p>
        <a:p>
          <a:pPr marL="228600" lvl="1" indent="-228600" algn="l" defTabSz="1066800">
            <a:lnSpc>
              <a:spcPct val="90000"/>
            </a:lnSpc>
            <a:spcBef>
              <a:spcPct val="0"/>
            </a:spcBef>
            <a:spcAft>
              <a:spcPct val="15000"/>
            </a:spcAft>
            <a:buChar char="•"/>
          </a:pPr>
          <a:r>
            <a:rPr lang="en-GB" sz="2400" b="0" i="0" kern="1200" dirty="0">
              <a:latin typeface="Calibri Light" panose="020F0302020204030204" pitchFamily="34" charset="0"/>
              <a:cs typeface="Calibri Light" panose="020F0302020204030204" pitchFamily="34" charset="0"/>
            </a:rPr>
            <a:t>Use representative data set </a:t>
          </a:r>
        </a:p>
      </dsp:txBody>
      <dsp:txXfrm rot="5400000">
        <a:off x="1420" y="929322"/>
        <a:ext cx="3689658" cy="2787967"/>
      </dsp:txXfrm>
    </dsp:sp>
    <dsp:sp modelId="{95FA04F9-F64E-4C4D-A27F-8AB223A01E28}">
      <dsp:nvSpPr>
        <dsp:cNvPr id="0" name=""/>
        <dsp:cNvSpPr/>
      </dsp:nvSpPr>
      <dsp:spPr>
        <a:xfrm rot="16200000">
          <a:off x="3489325" y="478477"/>
          <a:ext cx="4646613" cy="3689658"/>
        </a:xfrm>
        <a:prstGeom prst="flowChartManualOperation">
          <a:avLst/>
        </a:prstGeom>
        <a:solidFill>
          <a:schemeClr val="accent2">
            <a:hueOff val="-419062"/>
            <a:satOff val="-4829"/>
            <a:lumOff val="107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3200" bIns="0" numCol="1" spcCol="1270" anchor="t" anchorCtr="0">
          <a:noAutofit/>
        </a:bodyPr>
        <a:lstStyle/>
        <a:p>
          <a:pPr marL="0" lvl="0" indent="0" algn="l" defTabSz="1422400">
            <a:lnSpc>
              <a:spcPct val="90000"/>
            </a:lnSpc>
            <a:spcBef>
              <a:spcPct val="0"/>
            </a:spcBef>
            <a:spcAft>
              <a:spcPts val="0"/>
            </a:spcAft>
            <a:buNone/>
          </a:pPr>
          <a:r>
            <a:rPr lang="en-GB" sz="3200" b="1" i="0" kern="1200" dirty="0">
              <a:latin typeface="UD Digi Kyokasho N-B" panose="02020700000000000000" pitchFamily="49" charset="-128"/>
              <a:ea typeface="UD Digi Kyokasho N-B" panose="02020700000000000000" pitchFamily="49" charset="-128"/>
              <a:cs typeface="Calibri Light" panose="020F0302020204030204" pitchFamily="34" charset="0"/>
            </a:rPr>
            <a:t>SO FAR</a:t>
          </a:r>
          <a:endParaRPr lang="en-GB" sz="3200" b="0" i="0" kern="1200" dirty="0">
            <a:latin typeface="Calibri Light" panose="020F0302020204030204" pitchFamily="34" charset="0"/>
            <a:cs typeface="Calibri Light" panose="020F0302020204030204" pitchFamily="34" charset="0"/>
          </a:endParaRPr>
        </a:p>
        <a:p>
          <a:pPr marL="228600" lvl="1" indent="-228600" algn="l" defTabSz="1066800">
            <a:lnSpc>
              <a:spcPct val="90000"/>
            </a:lnSpc>
            <a:spcBef>
              <a:spcPct val="0"/>
            </a:spcBef>
            <a:spcAft>
              <a:spcPct val="15000"/>
            </a:spcAft>
            <a:buChar char="•"/>
          </a:pPr>
          <a:r>
            <a:rPr lang="en-GB" sz="2400" b="0" i="0" kern="1200" dirty="0">
              <a:latin typeface="Calibri Light" panose="020F0302020204030204" pitchFamily="34" charset="0"/>
              <a:cs typeface="Calibri Light" panose="020F0302020204030204" pitchFamily="34" charset="0"/>
            </a:rPr>
            <a:t>Looked at seismogram attributes</a:t>
          </a:r>
        </a:p>
        <a:p>
          <a:pPr marL="228600" lvl="1" indent="-228600" algn="l" defTabSz="1066800">
            <a:lnSpc>
              <a:spcPct val="90000"/>
            </a:lnSpc>
            <a:spcBef>
              <a:spcPct val="0"/>
            </a:spcBef>
            <a:spcAft>
              <a:spcPct val="15000"/>
            </a:spcAft>
            <a:buChar char="•"/>
          </a:pPr>
          <a:r>
            <a:rPr lang="en-GB" sz="2400" b="0" i="0" kern="1200" dirty="0">
              <a:latin typeface="Calibri Light" panose="020F0302020204030204" pitchFamily="34" charset="0"/>
              <a:cs typeface="Calibri Light" panose="020F0302020204030204" pitchFamily="34" charset="0"/>
            </a:rPr>
            <a:t>Positive relationship with magnitude but large scatter</a:t>
          </a:r>
        </a:p>
        <a:p>
          <a:pPr marL="228600" lvl="1" indent="-228600" algn="l" defTabSz="1066800">
            <a:lnSpc>
              <a:spcPct val="90000"/>
            </a:lnSpc>
            <a:spcBef>
              <a:spcPct val="0"/>
            </a:spcBef>
            <a:spcAft>
              <a:spcPct val="15000"/>
            </a:spcAft>
            <a:buChar char="•"/>
          </a:pPr>
          <a:r>
            <a:rPr lang="en-GB" sz="2400" b="0" i="0" kern="1200" dirty="0">
              <a:latin typeface="Calibri Light" panose="020F0302020204030204" pitchFamily="34" charset="0"/>
              <a:cs typeface="Calibri Light" panose="020F0302020204030204" pitchFamily="34" charset="0"/>
            </a:rPr>
            <a:t>No physical meaning?</a:t>
          </a:r>
        </a:p>
      </dsp:txBody>
      <dsp:txXfrm rot="5400000">
        <a:off x="3967803" y="929322"/>
        <a:ext cx="3689658" cy="2787967"/>
      </dsp:txXfrm>
    </dsp:sp>
    <dsp:sp modelId="{EC09A358-146F-2D4C-9F0E-E100E92726F1}">
      <dsp:nvSpPr>
        <dsp:cNvPr id="0" name=""/>
        <dsp:cNvSpPr/>
      </dsp:nvSpPr>
      <dsp:spPr>
        <a:xfrm rot="16200000">
          <a:off x="7455708" y="478477"/>
          <a:ext cx="4646613" cy="3689658"/>
        </a:xfrm>
        <a:prstGeom prst="flowChartManualOperation">
          <a:avLst/>
        </a:prstGeom>
        <a:solidFill>
          <a:schemeClr val="accent2">
            <a:hueOff val="-838123"/>
            <a:satOff val="-9658"/>
            <a:lumOff val="21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3200" bIns="0" numCol="1" spcCol="1270" anchor="t" anchorCtr="0">
          <a:noAutofit/>
        </a:bodyPr>
        <a:lstStyle/>
        <a:p>
          <a:pPr marL="0" lvl="0" indent="0" algn="l" defTabSz="1422400">
            <a:lnSpc>
              <a:spcPct val="100000"/>
            </a:lnSpc>
            <a:spcBef>
              <a:spcPct val="0"/>
            </a:spcBef>
            <a:spcAft>
              <a:spcPts val="0"/>
            </a:spcAft>
            <a:buNone/>
          </a:pPr>
          <a:r>
            <a:rPr lang="en-GB" sz="3200" b="1" i="0" kern="1200" dirty="0">
              <a:latin typeface="UD Digi Kyokasho N-B" panose="02020700000000000000" pitchFamily="49" charset="-128"/>
              <a:ea typeface="UD Digi Kyokasho N-B" panose="02020700000000000000" pitchFamily="49" charset="-128"/>
              <a:cs typeface="Calibri Light" panose="020F0302020204030204" pitchFamily="34" charset="0"/>
            </a:rPr>
            <a:t>NEXT</a:t>
          </a:r>
          <a:endParaRPr lang="en-GB" sz="2400" b="1" i="0" kern="1200" dirty="0">
            <a:latin typeface="UD Digi Kyokasho N-B" panose="02020700000000000000" pitchFamily="49" charset="-128"/>
            <a:ea typeface="UD Digi Kyokasho N-B" panose="02020700000000000000" pitchFamily="49" charset="-128"/>
            <a:cs typeface="Calibri Light" panose="020F0302020204030204" pitchFamily="34" charset="0"/>
          </a:endParaRPr>
        </a:p>
        <a:p>
          <a:pPr marL="228600" lvl="1" indent="-228600" algn="l" defTabSz="1066800">
            <a:lnSpc>
              <a:spcPct val="90000"/>
            </a:lnSpc>
            <a:spcBef>
              <a:spcPct val="0"/>
            </a:spcBef>
            <a:spcAft>
              <a:spcPct val="15000"/>
            </a:spcAft>
            <a:buChar char="•"/>
          </a:pPr>
          <a:r>
            <a:rPr lang="en-GB" sz="2400" b="0" i="0" kern="1200" dirty="0">
              <a:latin typeface="Calibri Light" panose="020F0302020204030204" pitchFamily="34" charset="0"/>
              <a:cs typeface="Calibri Light" panose="020F0302020204030204" pitchFamily="34" charset="0"/>
            </a:rPr>
            <a:t>Looking at spectra</a:t>
          </a:r>
        </a:p>
        <a:p>
          <a:pPr marL="228600" lvl="1" indent="-228600" algn="l" defTabSz="1066800">
            <a:lnSpc>
              <a:spcPct val="90000"/>
            </a:lnSpc>
            <a:spcBef>
              <a:spcPct val="0"/>
            </a:spcBef>
            <a:spcAft>
              <a:spcPct val="15000"/>
            </a:spcAft>
            <a:buChar char="•"/>
          </a:pPr>
          <a:r>
            <a:rPr lang="en-GB" sz="2400" b="0" i="0" kern="1200" dirty="0">
              <a:latin typeface="Calibri Light" panose="020F0302020204030204" pitchFamily="34" charset="0"/>
              <a:cs typeface="Calibri Light" panose="020F0302020204030204" pitchFamily="34" charset="0"/>
            </a:rPr>
            <a:t>Compare between magnitude, distance, setting and depth bins</a:t>
          </a:r>
        </a:p>
        <a:p>
          <a:pPr marL="228600" lvl="1" indent="-228600" algn="l" defTabSz="1066800">
            <a:lnSpc>
              <a:spcPct val="90000"/>
            </a:lnSpc>
            <a:spcBef>
              <a:spcPct val="0"/>
            </a:spcBef>
            <a:spcAft>
              <a:spcPct val="15000"/>
            </a:spcAft>
            <a:buChar char="•"/>
          </a:pPr>
          <a:r>
            <a:rPr lang="en-GB" sz="2400" b="0" i="0" kern="1200" dirty="0">
              <a:latin typeface="Calibri Light" panose="020F0302020204030204" pitchFamily="34" charset="0"/>
              <a:cs typeface="Calibri Light" panose="020F0302020204030204" pitchFamily="34" charset="0"/>
            </a:rPr>
            <a:t>Later: look at source time functions</a:t>
          </a:r>
        </a:p>
      </dsp:txBody>
      <dsp:txXfrm rot="5400000">
        <a:off x="7934186" y="929322"/>
        <a:ext cx="3689658" cy="2787967"/>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1T09:03:35.811"/>
    </inkml:context>
    <inkml:brush xml:id="br0">
      <inkml:brushProperty name="width" value="0.1" units="cm"/>
      <inkml:brushProperty name="height" value="0.1" units="cm"/>
      <inkml:brushProperty name="color" value="#E71224"/>
    </inkml:brush>
  </inkml:definitions>
  <inkml:trace contextRef="#ctx0" brushRef="#br0">1 1777 24575,'0'-11'0,"0"0"0,0 4 0,0-1 0,0 1 0,0-1 0,0 1 0,0-6 0,0 1 0,4-5 0,1 0 0,8-1 0,2-6 0,0 4 0,3-4 0,-4 6 0,0 0 0,3 0 0,-7 0 0,9-6 0,-9 4 0,8-4 0,-8 6 0,8 0 0,-8 0 0,7 0 0,-7 0 0,3 0 0,0 0 0,-3 0 0,7 0 0,-7 0 0,7-1 0,-7 1 0,7 4 0,-7-3 0,3 3 0,0 0 0,-3-3 0,3 8 0,-5-8 0,0 8 0,0-3 0,0 4 0,0-4 0,0 3 0,0-3 0,0 5 0,0-6 0,-1 5 0,2-5 0,-2 6 0,1-1 0,3-7 0,-2 5 0,-1-5 0,0 2 0,-4 5 0,4-5 0,0 1 0,0 3 0,-3-3 0,2 5 0,-3-1 0,0 0 0,3 1 0,-3-1 0,4 1 0,-4-1 0,3-4 0,-3 3 0,1-3 0,2 4 0,-3 1 0,0-1 0,3 1 0,-3 0 0,3-1 0,-3 1 0,3-1 0,-3 1 0,5-6 0,-2 5 0,1-5 0,1 1 0,-5 3 0,3-3 0,-2 5 0,2-1 0,-3 1 0,3-1 0,-3 0 0,1 1 0,1-1 0,-2 1 0,4-1 0,-4 1 0,3-1 0,-3 0 0,0 1 0,3 3 0,-6-3 0,6 3 0,-3-4 0,0 1 0,3-1 0,-3 1 0,3-1 0,0 1 0,-2 0 0,2-6 0,-3 5 0,1-4 0,2 4 0,-3 4 0,4-3 0,-4 3 0,2-4 0,-1 1 0,-1-1 0,3 1 0,-3 2 0,0-1 0,3 2 0,-3-4 0,3 1 0,-3-1 0,3 1 0,-3-1 0,3 1 0,1 0 0,-4-1 0,2 4 0,-2-2 0,1 1 0,1 1 0,-5-3 0,6 3 0,-6-3 0,6 2 0,-7-1 0,7 1 0,-6-2 0,6 3 0,-7-3 0,7 6 0,-6-6 0,2 4 0,1-2 0,-3-1 0,2 2 0,0-3 0,4-2 0,-3-4 0,6 1 0,-6 0 0,1 5 0,1-1 0,-2 4 0,0-2 0,-1 3 0,-3-4 0,0 1 0,0-1 0,0-1 0,0 1 0,-3-1 0,2 1 0,-3-6 0,1 5 0,-1-5 0,0 6 0,0-1 0,1 4 0,2-3 0,-5 6 0,5-5 0,-5 2 0,5-4 0,-5 1 0,2 3 0,-1-3 0,-1 3 0,5-3 0,-2 3 0,3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1T09:03:46.411"/>
    </inkml:context>
    <inkml:brush xml:id="br0">
      <inkml:brushProperty name="width" value="0.1" units="cm"/>
      <inkml:brushProperty name="height" value="0.1" units="cm"/>
      <inkml:brushProperty name="color" value="#E71224"/>
    </inkml:brush>
  </inkml:definitions>
  <inkml:trace contextRef="#ctx0" brushRef="#br0">846 1602 24575,'-9'0'0,"-5"-11"0,6 5 0,-4-10 0,8 4 0,-8-2 0,7 1 0,-4-4 0,3 8 0,1-3 0,1 5 0,-3-1 0,3 0 0,0 1 0,-3-1 0,6 1 0,-6-5 0,3 3 0,-1-3 0,-2 4 0,6 0 0,-5 1 0,1 3 0,1-3 0,-3 3 0,7-4 0,-7 4 0,6-3 0,-2 3 0,-1 0 0,0-3 0,0 3 0,-3 0 0,6-3 0,-5 6 0,5-6 0,-3 4 0,1-2 0,2-1 0,-5 6 0,2-6 0,-3 2 0,0 1 0,4-4 0,-4 6 0,6-5 0,-6 5 0,3-6 0,-3 3 0,0-3 0,0 0 0,0 3 0,3-2 0,-3 5 0,3-6 0,-4 3 0,1 0 0,2-3 0,-1 6 0,2-5 0,-4 5 0,4-6 0,-3 6 0,3-5 0,-4 1 0,1 1 0,-1-3 0,1 3 0,-1 0 0,1-3 0,-1 3 0,0 0 0,1-3 0,-1 3 0,1-4 0,-1 1 0,1-1 0,-1 1 0,1-1 0,-1 1 0,0 3 0,1-3 0,3 3 0,-3-4 0,3 0 0,-4 4 0,4-2 0,-3 1 0,3-2 0,-3 0 0,0-1 0,-1 1 0,4-1 0,-3 1 0,3-1 0,-3 1 0,-1-1 0,1 2 0,3-2 0,-2 4 0,5-3 0,-6 3 0,3-3 0,0 0 0,-2 3 0,5-2 0,-2 1 0,-1 1 0,3-3 0,-5 4 0,5-5 0,-5 1 0,5 0 0,-5 3 0,5-2 0,-2 2 0,0-4 0,2 1 0,-2 0 0,0-1 0,-1 1 0,0 0 0,-3 0 0,6 0 0,-2 0 0,3 0 0,-3 0 0,2 0 0,-3 0 0,1 0 0,2 0 0,-6-1 0,7 1 0,-4-1 0,0-4 0,0 0 0,-1-1 0,2 2 0,-1 3 0,3 0 0,-2 1 0,0 3 0,2-3 0,-3 3 0,1-4 0,2 1 0,-5-1 0,5 1 0,-6 0 0,7-1 0,-4 1 0,1 0 0,2-1 0,-5 1 0,5-1 0,-2 1 0,0 0 0,2 0 0,-6-1 0,7 1 0,-3 0 0,-1-1 0,3 1 0,-5-1 0,5 1 0,-3 0 0,1-1 0,2 1 0,-2 0 0,3-1 0,-3 5 0,2-4 0,-3 3 0,4-4 0,0 1 0,-3 3 0,2-3 0,-2 3 0,3-3 0,0 0 0,-4 0 0,4 0 0,-4 0 0,4 0 0,0-1 0,-3 4 0,2-3 0,-2 3 0,3-4 0,0 1 0,0-1 0,0 1 0,-4-1 0,3 0 0,-2 1 0,3 0 0,0 0 0,0 0 0,0 0 0,0 0 0,0-1 0,0 1 0,-3 0 0,2 0 0,-2 0 0,3-1 0,0 1 0,0 0 0,0 0 0,0 0 0,0 0 0,0 0 0,0 0 0,0 0 0,0 1 0,0-2 0,0 1 0,0 0 0,0 0 0,0-1 0,0 1 0,0-1 0,0 1 0,0 0 0,0 0 0,0 0 0,0 0 0,0 0 0,0 0 0,3 0 0,-2 0 0,2 0 0,-3 0 0,3 4 0,-2-4 0,3 4 0,-1-1 0,-2-2 0,5 2 0,-2-3 0,2 4 0,-2 0 0,-2 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1T09:03:35.811"/>
    </inkml:context>
    <inkml:brush xml:id="br0">
      <inkml:brushProperty name="width" value="0.1" units="cm"/>
      <inkml:brushProperty name="height" value="0.1" units="cm"/>
      <inkml:brushProperty name="color" value="#E71224"/>
    </inkml:brush>
  </inkml:definitions>
  <inkml:trace contextRef="#ctx0" brushRef="#br0">1 544 24575,'0'-4'0,"0"1"0,0 1 0,0-1 0,0 1 0,0 0 0,0 0 0,0-2 0,0 0 0,1-1 0,1 0 0,2-1 0,1-1 0,-1 1 0,2-2 0,-2 3 0,1-1 0,0 1 0,-2-1 0,3-1 0,-3 1 0,3-1 0,-3 1 0,3 1 0,-3-1 0,2 1 0,-2-1 0,2 1 0,-1-1 0,-1 1 0,2-1 0,-2 1 0,3-1 0,-3 0 0,2 2 0,-2-1 0,1 1 0,0-1 0,0 0 0,0 2 0,-2-2 0,1 2 0,-1 0 0,1 0 0,-1 0 0,1 0 0,-1-1 0,1 2 0,-1-2 0,0 2 0,1-2 0,0 1 0,-1 1 0,1-3 0,0 2 0,0-1 0,-1 0 0,0 1 0,0-1 0,1 1 0,-1 0 0,0-1 0,0 2 0,-1 0 0,0-1 0,2 1 0,-2 0 0,1 0 0,0-1 0,0-1 0,-1 2 0,1-2 0,0 2 0,-1-1 0,0 1 0,2 0 0,-2 0 0,1-1 0,-1 1 0,2 0 0,-2 0 0,2-2 0,-1 1 0,0-1 0,1 1 0,-2 0 0,2-1 0,-2 2 0,1 0 0,0-1 0,0 1 0,-1 0 0,1-1 0,0 1 0,-1 0 0,1-1 0,0 1 0,0 0 0,-1-1 0,0 1 0,1 1 0,-1-1 0,1 1 0,-1-2 0,1 1 0,0 0 0,-1-1 0,1 1 0,0 0 0,0 0 0,0-2 0,-1 1 0,1 0 0,0 0 0,-1 2 0,2-1 0,-2 1 0,1-2 0,0 1 0,-1 0 0,1-1 0,-1 2 0,1-1 0,0 1 0,-1-2 0,1 1 0,0 0 0,0 0 0,-1-1 0,1 1 0,1 0 0,-2 0 0,1 0 0,-1 0 0,1 1 0,0 0 0,-2-1 0,2 0 0,-2 0 0,3 1 0,-3-1 0,2 0 0,-2 0 0,2 1 0,-2-1 0,3 2 0,-3-3 0,1 2 0,0 0 0,-1-1 0,1 1 0,0-1 0,1-1 0,0-1 0,1 0 0,-2 1 0,1 1 0,0-1 0,-1 2 0,0-1 0,0 1 0,-1-1 0,0 0 0,0 0 0,0 0 0,0-1 0,-1 1 0,1 0 0,-2-2 0,2 1 0,-2-1 0,1 2 0,0 0 0,0 1 0,1-1 0,-2 1 0,1-1 0,-1 1 0,2-1 0,-2 0 0,1 0 0,-1 0 0,1 1 0,0-1 0,0 1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1T09:03:46.411"/>
    </inkml:context>
    <inkml:brush xml:id="br0">
      <inkml:brushProperty name="width" value="0.1" units="cm"/>
      <inkml:brushProperty name="height" value="0.1" units="cm"/>
      <inkml:brushProperty name="color" value="#E71224"/>
    </inkml:brush>
  </inkml:definitions>
  <inkml:trace contextRef="#ctx0" brushRef="#br0">267 490 24575,'-3'0'0,"-2"-3"0,3 1 0,-2-3 0,3 1 0,-3 0 0,2 0 0,0-1 0,0 2 0,0 0 0,1 0 0,-1 1 0,0 0 0,1-1 0,-1 1 0,2 0 0,-3-2 0,2 1 0,0 0 0,-2 0 0,3 1 0,-2 0 0,1 1 0,-1-2 0,0 2 0,2-1 0,-2 0 0,2 0 0,-1 1 0,0 0 0,-1-1 0,1 1 0,-1-1 0,1 0 0,0 2 0,0-2 0,0 1 0,0-1 0,1 0 0,-2 2 0,1-1 0,-2-1 0,1 1 0,1-1 0,-1 2 0,2-2 0,-2 2 0,0-2 0,0 1 0,0-2 0,0 1 0,0 1 0,0-1 0,0 2 0,1-2 0,-2 1 0,1-1 0,1 0 0,-1 2 0,0-2 0,0 2 0,1-2 0,-2 1 0,2-1 0,-1 1 0,-1 0 0,1-1 0,0 0 0,-1 1 0,1-1 0,-1 1 0,1 0 0,0-2 0,-1 2 0,1-1 0,0 0 0,-1-1 0,1 1 0,0 0 0,-1-1 0,1 2 0,-1-1 0,2 1 0,-1-2 0,1 1 0,-2 1 0,2-1 0,-1 0 0,0 0 0,0 0 0,0 0 0,0 0 0,0-1 0,0 1 0,1-1 0,-1 1 0,-1 0 0,1 0 0,1 0 0,-1 0 0,1 0 0,-1 1 0,1-1 0,0 0 0,-1 1 0,2-1 0,-1 0 0,-1 1 0,2-1 0,-2 1 0,2-2 0,-2 1 0,2 0 0,-2 1 0,1-1 0,0 1 0,1-2 0,-1 1 0,0 0 0,0 0 0,0 0 0,0-1 0,-1 1 0,1 0 0,0 0 0,1 0 0,-1 0 0,1 0 0,-1-1 0,0 1 0,1 0 0,-3 0 0,3 0 0,-1-1 0,0 0 0,0-1 0,-1 0 0,1 1 0,0 0 0,1 1 0,-1-1 0,0 2 0,0-1 0,0 1 0,0-2 0,1 1 0,-2 0 0,2 0 0,-3 0 0,3-1 0,-1 1 0,0 0 0,1-1 0,-2 1 0,2 0 0,-1 0 0,0 0 0,1-1 0,-3 1 0,3 0 0,-1 0 0,0-1 0,1 1 0,-2 0 0,2 0 0,-2-1 0,1 1 0,1 0 0,-1 0 0,1-1 0,-1 2 0,1-1 0,-1 1 0,1-1 0,0-1 0,-1 2 0,0-1 0,0 1 0,1-1 0,0 0 0,-1-1 0,1 1 0,-1 0 0,1 0 0,0 0 0,-1 0 0,1 0 0,-1 1 0,1-2 0,0 1 0,0 0 0,0 0 0,-2-1 0,2 1 0,-1 0 0,1 0 0,0-1 0,0 1 0,0 0 0,0 0 0,0 0 0,0-1 0,-1 1 0,1 0 0,-1 0 0,1 0 0,0-1 0,0 1 0,0 0 0,0 0 0,0 0 0,0 0 0,0 0 0,0-1 0,0 2 0,0-2 0,0 1 0,0 0 0,0 0 0,0-1 0,0 1 0,0 0 0,0 0 0,0-1 0,0 1 0,0 0 0,0 0 0,0 0 0,0 0 0,1 0 0,-1 0 0,1-1 0,-1 1 0,1 1 0,-1-1 0,2 1 0,-1 0 0,-1-1 0,2 1 0,-1-1 0,1 1 0,-1 0 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1T09:03:35.811"/>
    </inkml:context>
    <inkml:brush xml:id="br0">
      <inkml:brushProperty name="width" value="0.1" units="cm"/>
      <inkml:brushProperty name="height" value="0.1" units="cm"/>
      <inkml:brushProperty name="color" value="#E71224"/>
    </inkml:brush>
  </inkml:definitions>
  <inkml:trace contextRef="#ctx0" brushRef="#br0">1 544 24575,'0'-4'0,"0"1"0,0 1 0,0-1 0,0 1 0,0 0 0,0 0 0,0-2 0,0 0 0,1-1 0,1 0 0,2-1 0,1-1 0,-1 1 0,2-2 0,-2 3 0,1-1 0,0 1 0,-2-1 0,3-1 0,-3 1 0,3-1 0,-3 1 0,3 1 0,-3-1 0,2 1 0,-2-1 0,2 1 0,-1-1 0,-1 1 0,2-1 0,-2 1 0,3-1 0,-3 0 0,2 2 0,-2-1 0,1 1 0,0-1 0,0 0 0,0 2 0,-2-2 0,1 2 0,-1 0 0,1 0 0,-1 0 0,1 0 0,-1-1 0,1 2 0,-1-2 0,0 2 0,1-2 0,0 1 0,-1 1 0,1-3 0,0 2 0,0-1 0,-1 0 0,0 1 0,0-1 0,1 1 0,-1 0 0,0-1 0,0 2 0,-1 0 0,0-1 0,2 1 0,-2 0 0,1 0 0,0-1 0,0-1 0,-1 2 0,1-2 0,0 2 0,-1-1 0,0 1 0,2 0 0,-2 0 0,1-1 0,-1 1 0,2 0 0,-2 0 0,2-2 0,-1 1 0,0-1 0,1 1 0,-2 0 0,2-1 0,-2 2 0,1 0 0,0-1 0,0 1 0,-1 0 0,1-1 0,0 1 0,-1 0 0,1-1 0,0 1 0,0 0 0,-1-1 0,0 1 0,1 1 0,-1-1 0,1 1 0,-1-2 0,1 1 0,0 0 0,-1-1 0,1 1 0,0 0 0,0 0 0,0-2 0,-1 1 0,1 0 0,0 0 0,-1 2 0,2-1 0,-2 1 0,1-2 0,0 1 0,-1 0 0,1-1 0,-1 2 0,1-1 0,0 1 0,-1-2 0,1 1 0,0 0 0,0 0 0,-1-1 0,1 1 0,1 0 0,-2 0 0,1 0 0,-1 0 0,1 1 0,0 0 0,-2-1 0,2 0 0,-2 0 0,3 1 0,-3-1 0,2 0 0,-2 0 0,2 1 0,-2-1 0,3 2 0,-3-3 0,1 2 0,0 0 0,-1-1 0,1 1 0,0-1 0,1-1 0,0-1 0,1 0 0,-2 1 0,1 1 0,0-1 0,-1 2 0,0-1 0,0 1 0,-1-1 0,0 0 0,0 0 0,0 0 0,0-1 0,-1 1 0,1 0 0,-2-2 0,2 1 0,-2-1 0,1 2 0,0 0 0,0 1 0,1-1 0,-2 1 0,1-1 0,-1 1 0,2-1 0,-2 0 0,1 0 0,-1 0 0,1 1 0,0-1 0,0 1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1T09:03:46.411"/>
    </inkml:context>
    <inkml:brush xml:id="br0">
      <inkml:brushProperty name="width" value="0.1" units="cm"/>
      <inkml:brushProperty name="height" value="0.1" units="cm"/>
      <inkml:brushProperty name="color" value="#E71224"/>
    </inkml:brush>
  </inkml:definitions>
  <inkml:trace contextRef="#ctx0" brushRef="#br0">267 490 24575,'-3'0'0,"-2"-3"0,3 1 0,-2-3 0,3 1 0,-3 0 0,2 0 0,0-1 0,0 2 0,0 0 0,1 0 0,-1 1 0,0 0 0,1-1 0,-1 1 0,2 0 0,-3-2 0,2 1 0,0 0 0,-2 0 0,3 1 0,-2 0 0,1 1 0,-1-2 0,0 2 0,2-1 0,-2 0 0,2 0 0,-1 1 0,0 0 0,-1-1 0,1 1 0,-1-1 0,1 0 0,0 2 0,0-2 0,0 1 0,0-1 0,1 0 0,-2 2 0,1-1 0,-2-1 0,1 1 0,1-1 0,-1 2 0,2-2 0,-2 2 0,0-2 0,0 1 0,0-2 0,0 1 0,0 1 0,0-1 0,0 2 0,1-2 0,-2 1 0,1-1 0,1 0 0,-1 2 0,0-2 0,0 2 0,1-2 0,-2 1 0,2-1 0,-1 1 0,-1 0 0,1-1 0,0 0 0,-1 1 0,1-1 0,-1 1 0,1 0 0,0-2 0,-1 2 0,1-1 0,0 0 0,-1-1 0,1 1 0,0 0 0,-1-1 0,1 2 0,-1-1 0,2 1 0,-1-2 0,1 1 0,-2 1 0,2-1 0,-1 0 0,0 0 0,0 0 0,0 0 0,0 0 0,0-1 0,0 1 0,1-1 0,-1 1 0,-1 0 0,1 0 0,1 0 0,-1 0 0,1 0 0,-1 1 0,1-1 0,0 0 0,-1 1 0,2-1 0,-1 0 0,-1 1 0,2-1 0,-2 1 0,2-2 0,-2 1 0,2 0 0,-2 1 0,1-1 0,0 1 0,1-2 0,-1 1 0,0 0 0,0 0 0,0 0 0,0-1 0,-1 1 0,1 0 0,0 0 0,1 0 0,-1 0 0,1 0 0,-1-1 0,0 1 0,1 0 0,-3 0 0,3 0 0,-1-1 0,0 0 0,0-1 0,-1 0 0,1 1 0,0 0 0,1 1 0,-1-1 0,0 2 0,0-1 0,0 1 0,0-2 0,1 1 0,-2 0 0,2 0 0,-3 0 0,3-1 0,-1 1 0,0 0 0,1-1 0,-2 1 0,2 0 0,-1 0 0,0 0 0,1-1 0,-3 1 0,3 0 0,-1 0 0,0-1 0,1 1 0,-2 0 0,2 0 0,-2-1 0,1 1 0,1 0 0,-1 0 0,1-1 0,-1 2 0,1-1 0,-1 1 0,1-1 0,0-1 0,-1 2 0,0-1 0,0 1 0,1-1 0,0 0 0,-1-1 0,1 1 0,-1 0 0,1 0 0,0 0 0,-1 0 0,1 0 0,-1 1 0,1-2 0,0 1 0,0 0 0,0 0 0,-2-1 0,2 1 0,-1 0 0,1 0 0,0-1 0,0 1 0,0 0 0,0 0 0,0 0 0,0-1 0,-1 1 0,1 0 0,-1 0 0,1 0 0,0-1 0,0 1 0,0 0 0,0 0 0,0 0 0,0 0 0,0 0 0,0-1 0,0 2 0,0-2 0,0 1 0,0 0 0,0 0 0,0-1 0,0 1 0,0 0 0,0 0 0,0-1 0,0 1 0,0 0 0,0 0 0,0 0 0,0 0 0,1 0 0,-1 0 0,1-1 0,-1 1 0,1 1 0,-1-1 0,2 1 0,-1 0 0,-1-1 0,2 1 0,-1-1 0,1 1 0,-1 0 0,0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1T09:03:35.811"/>
    </inkml:context>
    <inkml:brush xml:id="br0">
      <inkml:brushProperty name="width" value="0.1" units="cm"/>
      <inkml:brushProperty name="height" value="0.1" units="cm"/>
      <inkml:brushProperty name="color" value="#E71224"/>
    </inkml:brush>
  </inkml:definitions>
  <inkml:trace contextRef="#ctx0" brushRef="#br0">1 544 24575,'0'-4'0,"0"1"0,0 1 0,0-1 0,0 1 0,0 0 0,0 0 0,0-2 0,0 0 0,1-1 0,1 0 0,2-1 0,1-1 0,-1 1 0,2-2 0,-2 3 0,1-1 0,0 1 0,-2-1 0,3-1 0,-3 1 0,3-1 0,-3 1 0,3 1 0,-3-1 0,2 1 0,-2-1 0,2 1 0,-1-1 0,-1 1 0,2-1 0,-2 1 0,3-1 0,-3 0 0,2 2 0,-2-1 0,1 1 0,0-1 0,0 0 0,0 2 0,-2-2 0,1 2 0,-1 0 0,1 0 0,-1 0 0,1 0 0,-1-1 0,1 2 0,-1-2 0,0 2 0,1-2 0,0 1 0,-1 1 0,1-3 0,0 2 0,0-1 0,-1 0 0,0 1 0,0-1 0,1 1 0,-1 0 0,0-1 0,0 2 0,-1 0 0,0-1 0,2 1 0,-2 0 0,1 0 0,0-1 0,0-1 0,-1 2 0,1-2 0,0 2 0,-1-1 0,0 1 0,2 0 0,-2 0 0,1-1 0,-1 1 0,2 0 0,-2 0 0,2-2 0,-1 1 0,0-1 0,1 1 0,-2 0 0,2-1 0,-2 2 0,1 0 0,0-1 0,0 1 0,-1 0 0,1-1 0,0 1 0,-1 0 0,1-1 0,0 1 0,0 0 0,-1-1 0,0 1 0,1 1 0,-1-1 0,1 1 0,-1-2 0,1 1 0,0 0 0,-1-1 0,1 1 0,0 0 0,0 0 0,0-2 0,-1 1 0,1 0 0,0 0 0,-1 2 0,2-1 0,-2 1 0,1-2 0,0 1 0,-1 0 0,1-1 0,-1 2 0,1-1 0,0 1 0,-1-2 0,1 1 0,0 0 0,0 0 0,-1-1 0,1 1 0,1 0 0,-2 0 0,1 0 0,-1 0 0,1 1 0,0 0 0,-2-1 0,2 0 0,-2 0 0,3 1 0,-3-1 0,2 0 0,-2 0 0,2 1 0,-2-1 0,3 2 0,-3-3 0,1 2 0,0 0 0,-1-1 0,1 1 0,0-1 0,1-1 0,0-1 0,1 0 0,-2 1 0,1 1 0,0-1 0,-1 2 0,0-1 0,0 1 0,-1-1 0,0 0 0,0 0 0,0 0 0,0-1 0,-1 1 0,1 0 0,-2-2 0,2 1 0,-2-1 0,1 2 0,0 0 0,0 1 0,1-1 0,-2 1 0,1-1 0,-1 1 0,2-1 0,-2 0 0,1 0 0,-1 0 0,1 1 0,0-1 0,0 1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1T09:03:46.411"/>
    </inkml:context>
    <inkml:brush xml:id="br0">
      <inkml:brushProperty name="width" value="0.1" units="cm"/>
      <inkml:brushProperty name="height" value="0.1" units="cm"/>
      <inkml:brushProperty name="color" value="#E71224"/>
    </inkml:brush>
  </inkml:definitions>
  <inkml:trace contextRef="#ctx0" brushRef="#br0">267 490 24575,'-3'0'0,"-2"-3"0,3 1 0,-2-3 0,3 1 0,-3 0 0,2 0 0,0-1 0,0 2 0,0 0 0,1 0 0,-1 1 0,0 0 0,1-1 0,-1 1 0,2 0 0,-3-2 0,2 1 0,0 0 0,-2 0 0,3 1 0,-2 0 0,1 1 0,-1-2 0,0 2 0,2-1 0,-2 0 0,2 0 0,-1 1 0,0 0 0,-1-1 0,1 1 0,-1-1 0,1 0 0,0 2 0,0-2 0,0 1 0,0-1 0,1 0 0,-2 2 0,1-1 0,-2-1 0,1 1 0,1-1 0,-1 2 0,2-2 0,-2 2 0,0-2 0,0 1 0,0-2 0,0 1 0,0 1 0,0-1 0,0 2 0,1-2 0,-2 1 0,1-1 0,1 0 0,-1 2 0,0-2 0,0 2 0,1-2 0,-2 1 0,2-1 0,-1 1 0,-1 0 0,1-1 0,0 0 0,-1 1 0,1-1 0,-1 1 0,1 0 0,0-2 0,-1 2 0,1-1 0,0 0 0,-1-1 0,1 1 0,0 0 0,-1-1 0,1 2 0,-1-1 0,2 1 0,-1-2 0,1 1 0,-2 1 0,2-1 0,-1 0 0,0 0 0,0 0 0,0 0 0,0 0 0,0-1 0,0 1 0,1-1 0,-1 1 0,-1 0 0,1 0 0,1 0 0,-1 0 0,1 0 0,-1 1 0,1-1 0,0 0 0,-1 1 0,2-1 0,-1 0 0,-1 1 0,2-1 0,-2 1 0,2-2 0,-2 1 0,2 0 0,-2 1 0,1-1 0,0 1 0,1-2 0,-1 1 0,0 0 0,0 0 0,0 0 0,0-1 0,-1 1 0,1 0 0,0 0 0,1 0 0,-1 0 0,1 0 0,-1-1 0,0 1 0,1 0 0,-3 0 0,3 0 0,-1-1 0,0 0 0,0-1 0,-1 0 0,1 1 0,0 0 0,1 1 0,-1-1 0,0 2 0,0-1 0,0 1 0,0-2 0,1 1 0,-2 0 0,2 0 0,-3 0 0,3-1 0,-1 1 0,0 0 0,1-1 0,-2 1 0,2 0 0,-1 0 0,0 0 0,1-1 0,-3 1 0,3 0 0,-1 0 0,0-1 0,1 1 0,-2 0 0,2 0 0,-2-1 0,1 1 0,1 0 0,-1 0 0,1-1 0,-1 2 0,1-1 0,-1 1 0,1-1 0,0-1 0,-1 2 0,0-1 0,0 1 0,1-1 0,0 0 0,-1-1 0,1 1 0,-1 0 0,1 0 0,0 0 0,-1 0 0,1 0 0,-1 1 0,1-2 0,0 1 0,0 0 0,0 0 0,-2-1 0,2 1 0,-1 0 0,1 0 0,0-1 0,0 1 0,0 0 0,0 0 0,0 0 0,0-1 0,-1 1 0,1 0 0,-1 0 0,1 0 0,0-1 0,0 1 0,0 0 0,0 0 0,0 0 0,0 0 0,0 0 0,0-1 0,0 2 0,0-2 0,0 1 0,0 0 0,0 0 0,0-1 0,0 1 0,0 0 0,0 0 0,0-1 0,0 1 0,0 0 0,0 0 0,0 0 0,0 0 0,1 0 0,-1 0 0,1-1 0,-1 1 0,1 1 0,-1-1 0,2 1 0,-1 0 0,-1-1 0,2 1 0,-1-1 0,1 1 0,-1 0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06C43D-B890-1840-99C7-AA724AD9FC42}" type="datetimeFigureOut">
              <a:rPr lang="en-US" smtClean="0"/>
              <a:t>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B39D8F-81B4-E148-8E65-EF8E3CCA85D9}" type="slidenum">
              <a:rPr lang="en-US" smtClean="0"/>
              <a:t>‹#›</a:t>
            </a:fld>
            <a:endParaRPr lang="en-US"/>
          </a:p>
        </p:txBody>
      </p:sp>
    </p:spTree>
    <p:extLst>
      <p:ext uri="{BB962C8B-B14F-4D97-AF65-F5344CB8AC3E}">
        <p14:creationId xmlns:p14="http://schemas.microsoft.com/office/powerpoint/2010/main" val="2715844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gu.confex.com/agu/fm21/meetingapp.cgi/Paper/971795" TargetMode="External"/><Relationship Id="rId7" Type="http://schemas.openxmlformats.org/officeDocument/2006/relationships/hyperlink" Target="mailto:matias.romero@unc.edu.ar"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agu2021fallmeeting-agu.ipostersessions.com/Default.aspx?s=A2-61-A4-12-A3-FC-39-C3-2B-5F-AC-3C-39-F2-E4-FA" TargetMode="External"/><Relationship Id="rId5" Type="http://schemas.openxmlformats.org/officeDocument/2006/relationships/hyperlink" Target="mailto:mshimamoto@agu.org" TargetMode="External"/><Relationship Id="rId4" Type="http://schemas.openxmlformats.org/officeDocument/2006/relationships/hyperlink" Target="https://agu2021fallmeeting-agu.ipostersessions.com/default.aspx?s=94-16-74-24-14-D4-54-1E-16-81-57-46-9B-D3-8B-BE&amp;guestview=true"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gu.confex.com/agu/fm21/meetingapp.cgi/Paper/971795" TargetMode="External"/><Relationship Id="rId7" Type="http://schemas.openxmlformats.org/officeDocument/2006/relationships/hyperlink" Target="mailto:matias.romero@unc.edu.ar"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agu2021fallmeeting-agu.ipostersessions.com/Default.aspx?s=A2-61-A4-12-A3-FC-39-C3-2B-5F-AC-3C-39-F2-E4-FA" TargetMode="External"/><Relationship Id="rId5" Type="http://schemas.openxmlformats.org/officeDocument/2006/relationships/hyperlink" Target="mailto:mshimamoto@agu.org" TargetMode="External"/><Relationship Id="rId4" Type="http://schemas.openxmlformats.org/officeDocument/2006/relationships/hyperlink" Target="https://agu2021fallmeeting-agu.ipostersessions.com/default.aspx?s=94-16-74-24-14-D4-54-1E-16-81-57-46-9B-D3-8B-BE&amp;guestview=true"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agu.confex.com/agu/fm21/meetingapp.cgi/Paper/971795" TargetMode="External"/><Relationship Id="rId7" Type="http://schemas.openxmlformats.org/officeDocument/2006/relationships/hyperlink" Target="mailto:matias.romero@unc.edu.ar"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agu2021fallmeeting-agu.ipostersessions.com/Default.aspx?s=A2-61-A4-12-A3-FC-39-C3-2B-5F-AC-3C-39-F2-E4-FA" TargetMode="External"/><Relationship Id="rId5" Type="http://schemas.openxmlformats.org/officeDocument/2006/relationships/hyperlink" Target="mailto:mshimamoto@agu.org" TargetMode="External"/><Relationship Id="rId4" Type="http://schemas.openxmlformats.org/officeDocument/2006/relationships/hyperlink" Target="https://agu2021fallmeeting-agu.ipostersessions.com/default.aspx?s=94-16-74-24-14-D4-54-1E-16-81-57-46-9B-D3-8B-BE&amp;guestview=true"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gupubs.onlinelibrary.wiley.com/doi/full/10.1002/2017GL074916#grl56484-bib-0010"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1</a:t>
            </a:fld>
            <a:endParaRPr lang="en-US"/>
          </a:p>
        </p:txBody>
      </p:sp>
    </p:spTree>
    <p:extLst>
      <p:ext uri="{BB962C8B-B14F-4D97-AF65-F5344CB8AC3E}">
        <p14:creationId xmlns:p14="http://schemas.microsoft.com/office/powerpoint/2010/main" val="3940040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11</a:t>
            </a:fld>
            <a:endParaRPr lang="en-US"/>
          </a:p>
        </p:txBody>
      </p:sp>
    </p:spTree>
    <p:extLst>
      <p:ext uri="{BB962C8B-B14F-4D97-AF65-F5344CB8AC3E}">
        <p14:creationId xmlns:p14="http://schemas.microsoft.com/office/powerpoint/2010/main" val="727176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12</a:t>
            </a:fld>
            <a:endParaRPr lang="en-US"/>
          </a:p>
        </p:txBody>
      </p:sp>
    </p:spTree>
    <p:extLst>
      <p:ext uri="{BB962C8B-B14F-4D97-AF65-F5344CB8AC3E}">
        <p14:creationId xmlns:p14="http://schemas.microsoft.com/office/powerpoint/2010/main" val="3040391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13</a:t>
            </a:fld>
            <a:endParaRPr lang="en-US"/>
          </a:p>
        </p:txBody>
      </p:sp>
    </p:spTree>
    <p:extLst>
      <p:ext uri="{BB962C8B-B14F-4D97-AF65-F5344CB8AC3E}">
        <p14:creationId xmlns:p14="http://schemas.microsoft.com/office/powerpoint/2010/main" val="2592145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14</a:t>
            </a:fld>
            <a:endParaRPr lang="en-US"/>
          </a:p>
        </p:txBody>
      </p:sp>
    </p:spTree>
    <p:extLst>
      <p:ext uri="{BB962C8B-B14F-4D97-AF65-F5344CB8AC3E}">
        <p14:creationId xmlns:p14="http://schemas.microsoft.com/office/powerpoint/2010/main" val="3297835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Dx/dt = acceleration</a:t>
            </a:r>
          </a:p>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15</a:t>
            </a:fld>
            <a:endParaRPr lang="en-US"/>
          </a:p>
        </p:txBody>
      </p:sp>
    </p:spTree>
    <p:extLst>
      <p:ext uri="{BB962C8B-B14F-4D97-AF65-F5344CB8AC3E}">
        <p14:creationId xmlns:p14="http://schemas.microsoft.com/office/powerpoint/2010/main" val="3280066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2 main approaches have been taken to investigate earthquake determinism. The first is looking at the predominant period of the signal. Here I am showing some results from this Olsen and </a:t>
            </a:r>
            <a:r>
              <a:rPr lang="en-US" dirty="0" err="1"/>
              <a:t>allen</a:t>
            </a:r>
            <a:r>
              <a:rPr lang="en-US" dirty="0"/>
              <a:t> paper. They looked at the predominant period through time using a recursive relation, and then defined a maximum predominant period as the maximum of this in the first 4 seconds. So you can see on the left figure that the maximum predominant period increases with magnitude in a clear fashion, but with a significant error of around 1 magnitude unit. This led to criticism because you if you repeat the method on a dataset with a smaller magnitude range, then there is no observable trend. They also showed in the right hand figure that the time that the maximum occurred at is much less than the rupture duration shown by the thick grey line at higher </a:t>
            </a:r>
            <a:r>
              <a:rPr lang="en-US" dirty="0" err="1"/>
              <a:t>magntiudes</a:t>
            </a:r>
            <a:r>
              <a:rPr lang="en-US" dirty="0"/>
              <a:t>. This all tells us that earthquakes are deterministic.  </a:t>
            </a:r>
          </a:p>
          <a:p>
            <a:endParaRPr lang="en-US" dirty="0"/>
          </a:p>
        </p:txBody>
      </p:sp>
      <p:sp>
        <p:nvSpPr>
          <p:cNvPr id="4" name="Slide Number Placeholder 3"/>
          <p:cNvSpPr>
            <a:spLocks noGrp="1"/>
          </p:cNvSpPr>
          <p:nvPr>
            <p:ph type="sldNum" sz="quarter" idx="5"/>
          </p:nvPr>
        </p:nvSpPr>
        <p:spPr/>
        <p:txBody>
          <a:bodyPr/>
          <a:lstStyle/>
          <a:p>
            <a:fld id="{24B39D8F-81B4-E148-8E65-EF8E3CCA85D9}" type="slidenum">
              <a:rPr lang="en-US" smtClean="0"/>
              <a:t>16</a:t>
            </a:fld>
            <a:endParaRPr lang="en-US"/>
          </a:p>
        </p:txBody>
      </p:sp>
    </p:spTree>
    <p:extLst>
      <p:ext uri="{BB962C8B-B14F-4D97-AF65-F5344CB8AC3E}">
        <p14:creationId xmlns:p14="http://schemas.microsoft.com/office/powerpoint/2010/main" val="1152910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17</a:t>
            </a:fld>
            <a:endParaRPr lang="en-US"/>
          </a:p>
        </p:txBody>
      </p:sp>
    </p:spTree>
    <p:extLst>
      <p:ext uri="{BB962C8B-B14F-4D97-AF65-F5344CB8AC3E}">
        <p14:creationId xmlns:p14="http://schemas.microsoft.com/office/powerpoint/2010/main" val="437348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3" indent="-171453">
              <a:buFont typeface="Arial" panose="020B0604020202020204" pitchFamily="34" charset="0"/>
              <a:buChar char="•"/>
            </a:pPr>
            <a:r>
              <a:rPr lang="en-GB" sz="1200" kern="1200" dirty="0">
                <a:solidFill>
                  <a:schemeClr val="bg1"/>
                </a:solidFill>
                <a:latin typeface="+mn-lt"/>
                <a:ea typeface="+mn-ea"/>
                <a:cs typeface="+mn-cs"/>
              </a:rPr>
              <a:t>Filtering is key to getting reliable results, particularly when we only have strong motion records.</a:t>
            </a:r>
          </a:p>
          <a:p>
            <a:pPr marL="171453" indent="-171453">
              <a:buFont typeface="Arial" panose="020B0604020202020204" pitchFamily="34" charset="0"/>
              <a:buChar char="•"/>
            </a:pPr>
            <a:r>
              <a:rPr lang="en-GB" sz="1200" kern="1200" dirty="0">
                <a:solidFill>
                  <a:schemeClr val="bg1"/>
                </a:solidFill>
                <a:latin typeface="+mn-lt"/>
                <a:ea typeface="+mn-ea"/>
                <a:cs typeface="+mn-cs"/>
              </a:rPr>
              <a:t>There is a lot of long period noise which we need to remove whilst keeping the signal.</a:t>
            </a:r>
          </a:p>
          <a:p>
            <a:pPr marL="171453" indent="-171453">
              <a:buFont typeface="Arial" panose="020B0604020202020204" pitchFamily="34" charset="0"/>
              <a:buChar char="•"/>
            </a:pPr>
            <a:r>
              <a:rPr lang="en-GB" sz="1200" kern="1200" dirty="0">
                <a:solidFill>
                  <a:schemeClr val="bg1"/>
                </a:solidFill>
                <a:latin typeface="+mn-lt"/>
                <a:ea typeface="+mn-ea"/>
                <a:cs typeface="+mn-cs"/>
              </a:rPr>
              <a:t>Predominant period plateaus rapidly once noise is removed.</a:t>
            </a:r>
          </a:p>
          <a:p>
            <a:pPr marL="171453" indent="-171453">
              <a:buFont typeface="Arial" panose="020B0604020202020204" pitchFamily="34" charset="0"/>
              <a:buChar char="•"/>
            </a:pPr>
            <a:endParaRPr lang="en-GB" sz="1200" kern="1200" dirty="0">
              <a:solidFill>
                <a:schemeClr val="bg1"/>
              </a:solidFill>
              <a:latin typeface="+mn-lt"/>
              <a:ea typeface="+mn-ea"/>
              <a:cs typeface="+mn-cs"/>
            </a:endParaRPr>
          </a:p>
          <a:p>
            <a:pPr marL="171453" indent="-171453">
              <a:buFont typeface="Arial" panose="020B0604020202020204" pitchFamily="34" charset="0"/>
              <a:buChar char="•"/>
            </a:pPr>
            <a:endParaRPr lang="en-GB" sz="1200" kern="1200" dirty="0">
              <a:solidFill>
                <a:schemeClr val="bg1"/>
              </a:solidFill>
              <a:latin typeface="+mn-lt"/>
              <a:ea typeface="+mn-ea"/>
              <a:cs typeface="+mn-cs"/>
            </a:endParaRPr>
          </a:p>
          <a:p>
            <a:pPr marL="171453" indent="-171453">
              <a:buFont typeface="Arial" panose="020B0604020202020204" pitchFamily="34" charset="0"/>
              <a:buChar char="•"/>
            </a:pPr>
            <a:endParaRPr lang="en-GB" sz="1200" kern="1200" dirty="0">
              <a:solidFill>
                <a:schemeClr val="bg1"/>
              </a:solidFill>
              <a:latin typeface="+mn-lt"/>
              <a:ea typeface="+mn-ea"/>
              <a:cs typeface="+mn-cs"/>
            </a:endParaRPr>
          </a:p>
          <a:p>
            <a:pPr marL="171453" indent="-171453">
              <a:buFont typeface="Arial" panose="020B0604020202020204" pitchFamily="34" charset="0"/>
              <a:buChar char="•"/>
            </a:pPr>
            <a:r>
              <a:rPr lang="en-GB" sz="1200" kern="1200" dirty="0">
                <a:solidFill>
                  <a:schemeClr val="bg1"/>
                </a:solidFill>
                <a:latin typeface="+mn-lt"/>
                <a:ea typeface="+mn-ea"/>
                <a:cs typeface="+mn-cs"/>
              </a:rPr>
              <a:t>When filtering data we can vary the cut-off frequency and the order or number of corners.</a:t>
            </a:r>
          </a:p>
          <a:p>
            <a:pPr marL="171453" indent="-171453">
              <a:buFont typeface="Arial" panose="020B0604020202020204" pitchFamily="34" charset="0"/>
              <a:buChar char="•"/>
            </a:pPr>
            <a:r>
              <a:rPr lang="en-GB" sz="1200" kern="1200" dirty="0">
                <a:solidFill>
                  <a:schemeClr val="bg1"/>
                </a:solidFill>
                <a:latin typeface="+mn-lt"/>
                <a:ea typeface="+mn-ea"/>
                <a:cs typeface="+mn-cs"/>
              </a:rPr>
              <a:t>Corner number affects how abruptly the pass band ends.</a:t>
            </a:r>
          </a:p>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18</a:t>
            </a:fld>
            <a:endParaRPr lang="en-US"/>
          </a:p>
        </p:txBody>
      </p:sp>
    </p:spTree>
    <p:extLst>
      <p:ext uri="{BB962C8B-B14F-4D97-AF65-F5344CB8AC3E}">
        <p14:creationId xmlns:p14="http://schemas.microsoft.com/office/powerpoint/2010/main" val="39428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19</a:t>
            </a:fld>
            <a:endParaRPr lang="en-US"/>
          </a:p>
        </p:txBody>
      </p:sp>
    </p:spTree>
    <p:extLst>
      <p:ext uri="{BB962C8B-B14F-4D97-AF65-F5344CB8AC3E}">
        <p14:creationId xmlns:p14="http://schemas.microsoft.com/office/powerpoint/2010/main" val="2484712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20</a:t>
            </a:fld>
            <a:endParaRPr lang="en-US"/>
          </a:p>
        </p:txBody>
      </p:sp>
    </p:spTree>
    <p:extLst>
      <p:ext uri="{BB962C8B-B14F-4D97-AF65-F5344CB8AC3E}">
        <p14:creationId xmlns:p14="http://schemas.microsoft.com/office/powerpoint/2010/main" val="2798558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B39D8F-81B4-E148-8E65-EF8E3CCA85D9}" type="slidenum">
              <a:rPr lang="en-US" smtClean="0"/>
              <a:t>2</a:t>
            </a:fld>
            <a:endParaRPr lang="en-US"/>
          </a:p>
        </p:txBody>
      </p:sp>
    </p:spTree>
    <p:extLst>
      <p:ext uri="{BB962C8B-B14F-4D97-AF65-F5344CB8AC3E}">
        <p14:creationId xmlns:p14="http://schemas.microsoft.com/office/powerpoint/2010/main" val="2382189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21</a:t>
            </a:fld>
            <a:endParaRPr lang="en-US"/>
          </a:p>
        </p:txBody>
      </p:sp>
    </p:spTree>
    <p:extLst>
      <p:ext uri="{BB962C8B-B14F-4D97-AF65-F5344CB8AC3E}">
        <p14:creationId xmlns:p14="http://schemas.microsoft.com/office/powerpoint/2010/main" val="2854414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22</a:t>
            </a:fld>
            <a:endParaRPr lang="en-US"/>
          </a:p>
        </p:txBody>
      </p:sp>
    </p:spTree>
    <p:extLst>
      <p:ext uri="{BB962C8B-B14F-4D97-AF65-F5344CB8AC3E}">
        <p14:creationId xmlns:p14="http://schemas.microsoft.com/office/powerpoint/2010/main" val="2428207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23</a:t>
            </a:fld>
            <a:endParaRPr lang="en-US"/>
          </a:p>
        </p:txBody>
      </p:sp>
    </p:spTree>
    <p:extLst>
      <p:ext uri="{BB962C8B-B14F-4D97-AF65-F5344CB8AC3E}">
        <p14:creationId xmlns:p14="http://schemas.microsoft.com/office/powerpoint/2010/main" val="748667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24</a:t>
            </a:fld>
            <a:endParaRPr lang="en-US"/>
          </a:p>
        </p:txBody>
      </p:sp>
    </p:spTree>
    <p:extLst>
      <p:ext uri="{BB962C8B-B14F-4D97-AF65-F5344CB8AC3E}">
        <p14:creationId xmlns:p14="http://schemas.microsoft.com/office/powerpoint/2010/main" val="4028667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25</a:t>
            </a:fld>
            <a:endParaRPr lang="en-US"/>
          </a:p>
        </p:txBody>
      </p:sp>
    </p:spTree>
    <p:extLst>
      <p:ext uri="{BB962C8B-B14F-4D97-AF65-F5344CB8AC3E}">
        <p14:creationId xmlns:p14="http://schemas.microsoft.com/office/powerpoint/2010/main" val="1296914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27</a:t>
            </a:fld>
            <a:endParaRPr lang="en-US"/>
          </a:p>
        </p:txBody>
      </p:sp>
    </p:spTree>
    <p:extLst>
      <p:ext uri="{BB962C8B-B14F-4D97-AF65-F5344CB8AC3E}">
        <p14:creationId xmlns:p14="http://schemas.microsoft.com/office/powerpoint/2010/main" val="4072737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28</a:t>
            </a:fld>
            <a:endParaRPr lang="en-US"/>
          </a:p>
        </p:txBody>
      </p:sp>
    </p:spTree>
    <p:extLst>
      <p:ext uri="{BB962C8B-B14F-4D97-AF65-F5344CB8AC3E}">
        <p14:creationId xmlns:p14="http://schemas.microsoft.com/office/powerpoint/2010/main" val="4170221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Wavelets </a:t>
            </a:r>
          </a:p>
          <a:p>
            <a:r>
              <a:rPr lang="en-GB" dirty="0"/>
              <a:t>Rather than using a sinusoidal basis function, use a different basis and then change the length of it in time. Gives us the ability to look at different frequencies at different temporal resolutions</a:t>
            </a:r>
          </a:p>
        </p:txBody>
      </p:sp>
      <p:sp>
        <p:nvSpPr>
          <p:cNvPr id="4" name="Slide Number Placeholder 3"/>
          <p:cNvSpPr>
            <a:spLocks noGrp="1"/>
          </p:cNvSpPr>
          <p:nvPr>
            <p:ph type="sldNum" sz="quarter" idx="5"/>
          </p:nvPr>
        </p:nvSpPr>
        <p:spPr/>
        <p:txBody>
          <a:bodyPr/>
          <a:lstStyle/>
          <a:p>
            <a:fld id="{24B39D8F-81B4-E148-8E65-EF8E3CCA85D9}" type="slidenum">
              <a:rPr lang="en-US" smtClean="0"/>
              <a:t>30</a:t>
            </a:fld>
            <a:endParaRPr lang="en-US"/>
          </a:p>
        </p:txBody>
      </p:sp>
    </p:spTree>
    <p:extLst>
      <p:ext uri="{BB962C8B-B14F-4D97-AF65-F5344CB8AC3E}">
        <p14:creationId xmlns:p14="http://schemas.microsoft.com/office/powerpoint/2010/main" val="3885177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31</a:t>
            </a:fld>
            <a:endParaRPr lang="en-US"/>
          </a:p>
        </p:txBody>
      </p:sp>
    </p:spTree>
    <p:extLst>
      <p:ext uri="{BB962C8B-B14F-4D97-AF65-F5344CB8AC3E}">
        <p14:creationId xmlns:p14="http://schemas.microsoft.com/office/powerpoint/2010/main" val="3618822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32</a:t>
            </a:fld>
            <a:endParaRPr lang="en-US"/>
          </a:p>
        </p:txBody>
      </p:sp>
    </p:spTree>
    <p:extLst>
      <p:ext uri="{BB962C8B-B14F-4D97-AF65-F5344CB8AC3E}">
        <p14:creationId xmlns:p14="http://schemas.microsoft.com/office/powerpoint/2010/main" val="3850845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B39D8F-81B4-E148-8E65-EF8E3CCA85D9}" type="slidenum">
              <a:rPr lang="en-US" smtClean="0"/>
              <a:t>4</a:t>
            </a:fld>
            <a:endParaRPr lang="en-US"/>
          </a:p>
        </p:txBody>
      </p:sp>
    </p:spTree>
    <p:extLst>
      <p:ext uri="{BB962C8B-B14F-4D97-AF65-F5344CB8AC3E}">
        <p14:creationId xmlns:p14="http://schemas.microsoft.com/office/powerpoint/2010/main" val="5605229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mshimamoto@agu.org</a:t>
            </a:r>
            <a:endParaRPr lang="en-GB" dirty="0"/>
          </a:p>
          <a:p>
            <a:endParaRPr lang="en-GB" dirty="0"/>
          </a:p>
          <a:p>
            <a:r>
              <a:rPr lang="en-GB" sz="1200" b="1" kern="1200" dirty="0">
                <a:solidFill>
                  <a:schemeClr val="tx1"/>
                </a:solidFill>
                <a:effectLst/>
                <a:latin typeface="+mn-lt"/>
                <a:ea typeface="+mn-ea"/>
                <a:cs typeface="+mn-cs"/>
              </a:rPr>
              <a:t>Robert Goldman </a:t>
            </a:r>
            <a:r>
              <a:rPr lang="en-GB" dirty="0">
                <a:effectLst/>
              </a:rPr>
              <a:t>4:17 pm </a:t>
            </a:r>
          </a:p>
          <a:p>
            <a:r>
              <a:rPr lang="en-GB" dirty="0">
                <a:effectLst/>
                <a:hlinkClick r:id="rId3"/>
              </a:rPr>
              <a:t>https://agu.confex.com/agu/fm21/meetingapp.cgi/Paper/971795</a:t>
            </a:r>
            <a:r>
              <a:rPr lang="en-GB" dirty="0">
                <a:effectLst/>
              </a:rPr>
              <a:t> </a:t>
            </a:r>
          </a:p>
          <a:p>
            <a:r>
              <a:rPr lang="en-GB" b="0" dirty="0">
                <a:effectLst/>
              </a:rPr>
              <a:t>^My talk is Thursday at 3pm Central (1pm Pacific)</a:t>
            </a:r>
          </a:p>
          <a:p>
            <a:r>
              <a:rPr lang="en-GB" sz="1200" b="1" kern="1200" dirty="0">
                <a:solidFill>
                  <a:schemeClr val="tx1"/>
                </a:solidFill>
                <a:effectLst/>
                <a:latin typeface="+mn-lt"/>
                <a:ea typeface="+mn-ea"/>
                <a:cs typeface="+mn-cs"/>
              </a:rPr>
              <a:t>M</a:t>
            </a:r>
          </a:p>
          <a:p>
            <a:r>
              <a:rPr lang="en-GB" sz="1200" b="1" kern="1200" dirty="0">
                <a:solidFill>
                  <a:schemeClr val="tx1"/>
                </a:solidFill>
                <a:effectLst/>
                <a:latin typeface="+mn-lt"/>
                <a:ea typeface="+mn-ea"/>
                <a:cs typeface="+mn-cs"/>
              </a:rPr>
              <a:t>MATIAS ROMERO </a:t>
            </a:r>
            <a:r>
              <a:rPr lang="en-GB" b="0" dirty="0">
                <a:effectLst/>
              </a:rPr>
              <a:t>4:19 pm </a:t>
            </a:r>
          </a:p>
          <a:p>
            <a:r>
              <a:rPr lang="en-GB" b="0" dirty="0">
                <a:effectLst/>
                <a:hlinkClick r:id="rId4"/>
              </a:rPr>
              <a:t>https://agu2021fallmeeting-agu.ipostersessions.com/default.aspx?s=94-16-74-24-14-D4-54-1E-16-81-57-46-9B-D3-8B-BE&amp;guestview=true</a:t>
            </a:r>
            <a:r>
              <a:rPr lang="en-GB" b="0" dirty="0">
                <a:effectLst/>
              </a:rPr>
              <a:t> </a:t>
            </a:r>
          </a:p>
          <a:p>
            <a:r>
              <a:rPr lang="en-GB" sz="1200" b="1" kern="1200" dirty="0">
                <a:solidFill>
                  <a:schemeClr val="tx1"/>
                </a:solidFill>
                <a:effectLst/>
                <a:latin typeface="+mn-lt"/>
                <a:ea typeface="+mn-ea"/>
                <a:cs typeface="+mn-cs"/>
              </a:rPr>
              <a:t>R</a:t>
            </a:r>
          </a:p>
          <a:p>
            <a:r>
              <a:rPr lang="en-GB" sz="1200" b="1" kern="1200" dirty="0">
                <a:solidFill>
                  <a:schemeClr val="tx1"/>
                </a:solidFill>
                <a:effectLst/>
                <a:latin typeface="+mn-lt"/>
                <a:ea typeface="+mn-ea"/>
                <a:cs typeface="+mn-cs"/>
              </a:rPr>
              <a:t>Robert Goldman </a:t>
            </a:r>
            <a:r>
              <a:rPr lang="en-GB" b="0" dirty="0">
                <a:effectLst/>
              </a:rPr>
              <a:t>4:20 pm </a:t>
            </a:r>
          </a:p>
          <a:p>
            <a:r>
              <a:rPr lang="en-GB" b="0" dirty="0">
                <a:effectLst/>
              </a:rPr>
              <a:t>Mark's email: </a:t>
            </a:r>
            <a:r>
              <a:rPr lang="en-GB" b="0" dirty="0">
                <a:effectLst/>
                <a:hlinkClick r:id="rId5"/>
              </a:rPr>
              <a:t>mshimamoto@agu.org</a:t>
            </a:r>
            <a:r>
              <a:rPr lang="en-GB" b="0" dirty="0">
                <a:effectLst/>
              </a:rPr>
              <a:t> </a:t>
            </a:r>
          </a:p>
          <a:p>
            <a:r>
              <a:rPr lang="en-GB" sz="1200" b="1" kern="1200" dirty="0">
                <a:solidFill>
                  <a:schemeClr val="tx1"/>
                </a:solidFill>
                <a:effectLst/>
                <a:latin typeface="+mn-lt"/>
                <a:ea typeface="+mn-ea"/>
                <a:cs typeface="+mn-cs"/>
              </a:rPr>
              <a:t>A</a:t>
            </a:r>
          </a:p>
          <a:p>
            <a:r>
              <a:rPr lang="en-GB" sz="1200" b="1" kern="1200" dirty="0">
                <a:solidFill>
                  <a:schemeClr val="tx1"/>
                </a:solidFill>
                <a:effectLst/>
                <a:latin typeface="+mn-lt"/>
                <a:ea typeface="+mn-ea"/>
                <a:cs typeface="+mn-cs"/>
              </a:rPr>
              <a:t>Austin Carter </a:t>
            </a:r>
            <a:r>
              <a:rPr lang="en-GB" b="0" dirty="0">
                <a:effectLst/>
              </a:rPr>
              <a:t>4:20 pm </a:t>
            </a:r>
          </a:p>
          <a:p>
            <a:r>
              <a:rPr lang="en-GB" b="0" dirty="0">
                <a:effectLst/>
                <a:hlinkClick r:id="rId6"/>
              </a:rPr>
              <a:t>agu2021fallmeeting-agu.ipostersessions.com/Default.aspx?s=A2-61-A4-12-A3-FC-39-C3-2B-5F-AC-3C-39-F2-E4-FA</a:t>
            </a:r>
            <a:r>
              <a:rPr lang="en-GB" b="0" dirty="0">
                <a:effectLst/>
              </a:rPr>
              <a:t> </a:t>
            </a:r>
          </a:p>
          <a:p>
            <a:endParaRPr lang="en-GB" b="0" dirty="0">
              <a:effectLst/>
            </a:endParaRPr>
          </a:p>
          <a:p>
            <a:r>
              <a:rPr lang="en-GB" dirty="0">
                <a:effectLst/>
                <a:hlinkClick r:id="rId7"/>
              </a:rPr>
              <a:t>matias.romero@unc.edu.ar</a:t>
            </a:r>
            <a:r>
              <a:rPr lang="en-GB" dirty="0">
                <a:effectLst/>
              </a:rPr>
              <a:t> </a:t>
            </a:r>
          </a:p>
          <a:p>
            <a:r>
              <a:rPr lang="en-GB" sz="1200" b="0" i="0" u="none" strike="noStrike" kern="1200" dirty="0">
                <a:solidFill>
                  <a:schemeClr val="tx1"/>
                </a:solidFill>
                <a:effectLst/>
                <a:latin typeface="+mn-lt"/>
                <a:ea typeface="+mn-ea"/>
                <a:cs typeface="+mn-cs"/>
              </a:rPr>
              <a:t>@</a:t>
            </a:r>
            <a:r>
              <a:rPr lang="en-GB" sz="1200" b="0" i="0" u="none" strike="noStrike" kern="1200" dirty="0" err="1">
                <a:solidFill>
                  <a:schemeClr val="tx1"/>
                </a:solidFill>
                <a:effectLst/>
                <a:latin typeface="+mn-lt"/>
                <a:ea typeface="+mn-ea"/>
                <a:cs typeface="+mn-cs"/>
              </a:rPr>
              <a:t>paleoclimati</a:t>
            </a:r>
            <a:endParaRPr lang="en-GB" sz="1200" b="0" i="0" u="none" strike="noStrike" kern="1200" dirty="0">
              <a:solidFill>
                <a:schemeClr val="tx1"/>
              </a:solidFill>
              <a:effectLst/>
              <a:latin typeface="+mn-lt"/>
              <a:ea typeface="+mn-ea"/>
              <a:cs typeface="+mn-cs"/>
            </a:endParaRPr>
          </a:p>
          <a:p>
            <a:endParaRPr lang="en-GB" b="0" dirty="0">
              <a:effectLst/>
            </a:endParaRPr>
          </a:p>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33</a:t>
            </a:fld>
            <a:endParaRPr lang="en-US"/>
          </a:p>
        </p:txBody>
      </p:sp>
    </p:spTree>
    <p:extLst>
      <p:ext uri="{BB962C8B-B14F-4D97-AF65-F5344CB8AC3E}">
        <p14:creationId xmlns:p14="http://schemas.microsoft.com/office/powerpoint/2010/main" val="3596594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mshimamoto@agu.org</a:t>
            </a:r>
            <a:endParaRPr lang="en-GB" dirty="0"/>
          </a:p>
          <a:p>
            <a:endParaRPr lang="en-GB" dirty="0"/>
          </a:p>
          <a:p>
            <a:r>
              <a:rPr lang="en-GB" sz="1200" b="1" kern="1200" dirty="0">
                <a:solidFill>
                  <a:schemeClr val="tx1"/>
                </a:solidFill>
                <a:effectLst/>
                <a:latin typeface="+mn-lt"/>
                <a:ea typeface="+mn-ea"/>
                <a:cs typeface="+mn-cs"/>
              </a:rPr>
              <a:t>Robert Goldman </a:t>
            </a:r>
            <a:r>
              <a:rPr lang="en-GB" dirty="0">
                <a:effectLst/>
              </a:rPr>
              <a:t>4:17 pm </a:t>
            </a:r>
          </a:p>
          <a:p>
            <a:r>
              <a:rPr lang="en-GB" dirty="0">
                <a:effectLst/>
                <a:hlinkClick r:id="rId3"/>
              </a:rPr>
              <a:t>https://agu.confex.com/agu/fm21/meetingapp.cgi/Paper/971795</a:t>
            </a:r>
            <a:r>
              <a:rPr lang="en-GB" dirty="0">
                <a:effectLst/>
              </a:rPr>
              <a:t> </a:t>
            </a:r>
          </a:p>
          <a:p>
            <a:r>
              <a:rPr lang="en-GB" b="0" dirty="0">
                <a:effectLst/>
              </a:rPr>
              <a:t>^My talk is Thursday at 3pm Central (1pm Pacific)</a:t>
            </a:r>
          </a:p>
          <a:p>
            <a:r>
              <a:rPr lang="en-GB" sz="1200" b="1" kern="1200" dirty="0">
                <a:solidFill>
                  <a:schemeClr val="tx1"/>
                </a:solidFill>
                <a:effectLst/>
                <a:latin typeface="+mn-lt"/>
                <a:ea typeface="+mn-ea"/>
                <a:cs typeface="+mn-cs"/>
              </a:rPr>
              <a:t>M</a:t>
            </a:r>
          </a:p>
          <a:p>
            <a:r>
              <a:rPr lang="en-GB" sz="1200" b="1" kern="1200" dirty="0">
                <a:solidFill>
                  <a:schemeClr val="tx1"/>
                </a:solidFill>
                <a:effectLst/>
                <a:latin typeface="+mn-lt"/>
                <a:ea typeface="+mn-ea"/>
                <a:cs typeface="+mn-cs"/>
              </a:rPr>
              <a:t>MATIAS ROMERO </a:t>
            </a:r>
            <a:r>
              <a:rPr lang="en-GB" b="0" dirty="0">
                <a:effectLst/>
              </a:rPr>
              <a:t>4:19 pm </a:t>
            </a:r>
          </a:p>
          <a:p>
            <a:r>
              <a:rPr lang="en-GB" b="0" dirty="0">
                <a:effectLst/>
                <a:hlinkClick r:id="rId4"/>
              </a:rPr>
              <a:t>https://agu2021fallmeeting-agu.ipostersessions.com/default.aspx?s=94-16-74-24-14-D4-54-1E-16-81-57-46-9B-D3-8B-BE&amp;guestview=true</a:t>
            </a:r>
            <a:r>
              <a:rPr lang="en-GB" b="0" dirty="0">
                <a:effectLst/>
              </a:rPr>
              <a:t> </a:t>
            </a:r>
          </a:p>
          <a:p>
            <a:r>
              <a:rPr lang="en-GB" sz="1200" b="1" kern="1200" dirty="0">
                <a:solidFill>
                  <a:schemeClr val="tx1"/>
                </a:solidFill>
                <a:effectLst/>
                <a:latin typeface="+mn-lt"/>
                <a:ea typeface="+mn-ea"/>
                <a:cs typeface="+mn-cs"/>
              </a:rPr>
              <a:t>R</a:t>
            </a:r>
          </a:p>
          <a:p>
            <a:r>
              <a:rPr lang="en-GB" sz="1200" b="1" kern="1200" dirty="0">
                <a:solidFill>
                  <a:schemeClr val="tx1"/>
                </a:solidFill>
                <a:effectLst/>
                <a:latin typeface="+mn-lt"/>
                <a:ea typeface="+mn-ea"/>
                <a:cs typeface="+mn-cs"/>
              </a:rPr>
              <a:t>Robert Goldman </a:t>
            </a:r>
            <a:r>
              <a:rPr lang="en-GB" b="0" dirty="0">
                <a:effectLst/>
              </a:rPr>
              <a:t>4:20 pm </a:t>
            </a:r>
          </a:p>
          <a:p>
            <a:r>
              <a:rPr lang="en-GB" b="0" dirty="0">
                <a:effectLst/>
              </a:rPr>
              <a:t>Mark's email: </a:t>
            </a:r>
            <a:r>
              <a:rPr lang="en-GB" b="0" dirty="0">
                <a:effectLst/>
                <a:hlinkClick r:id="rId5"/>
              </a:rPr>
              <a:t>mshimamoto@agu.org</a:t>
            </a:r>
            <a:r>
              <a:rPr lang="en-GB" b="0" dirty="0">
                <a:effectLst/>
              </a:rPr>
              <a:t> </a:t>
            </a:r>
          </a:p>
          <a:p>
            <a:r>
              <a:rPr lang="en-GB" sz="1200" b="1" kern="1200" dirty="0">
                <a:solidFill>
                  <a:schemeClr val="tx1"/>
                </a:solidFill>
                <a:effectLst/>
                <a:latin typeface="+mn-lt"/>
                <a:ea typeface="+mn-ea"/>
                <a:cs typeface="+mn-cs"/>
              </a:rPr>
              <a:t>A</a:t>
            </a:r>
          </a:p>
          <a:p>
            <a:r>
              <a:rPr lang="en-GB" sz="1200" b="1" kern="1200" dirty="0">
                <a:solidFill>
                  <a:schemeClr val="tx1"/>
                </a:solidFill>
                <a:effectLst/>
                <a:latin typeface="+mn-lt"/>
                <a:ea typeface="+mn-ea"/>
                <a:cs typeface="+mn-cs"/>
              </a:rPr>
              <a:t>Austin Carter </a:t>
            </a:r>
            <a:r>
              <a:rPr lang="en-GB" b="0" dirty="0">
                <a:effectLst/>
              </a:rPr>
              <a:t>4:20 pm </a:t>
            </a:r>
          </a:p>
          <a:p>
            <a:r>
              <a:rPr lang="en-GB" b="0" dirty="0">
                <a:effectLst/>
                <a:hlinkClick r:id="rId6"/>
              </a:rPr>
              <a:t>agu2021fallmeeting-agu.ipostersessions.com/Default.aspx?s=A2-61-A4-12-A3-FC-39-C3-2B-5F-AC-3C-39-F2-E4-FA</a:t>
            </a:r>
            <a:r>
              <a:rPr lang="en-GB" b="0" dirty="0">
                <a:effectLst/>
              </a:rPr>
              <a:t> </a:t>
            </a:r>
          </a:p>
          <a:p>
            <a:endParaRPr lang="en-GB" b="0" dirty="0">
              <a:effectLst/>
            </a:endParaRPr>
          </a:p>
          <a:p>
            <a:r>
              <a:rPr lang="en-GB" dirty="0">
                <a:effectLst/>
                <a:hlinkClick r:id="rId7"/>
              </a:rPr>
              <a:t>matias.romero@unc.edu.ar</a:t>
            </a:r>
            <a:r>
              <a:rPr lang="en-GB" dirty="0">
                <a:effectLst/>
              </a:rPr>
              <a:t> </a:t>
            </a:r>
          </a:p>
          <a:p>
            <a:r>
              <a:rPr lang="en-GB" sz="1200" b="0" i="0" u="none" strike="noStrike" kern="1200" dirty="0">
                <a:solidFill>
                  <a:schemeClr val="tx1"/>
                </a:solidFill>
                <a:effectLst/>
                <a:latin typeface="+mn-lt"/>
                <a:ea typeface="+mn-ea"/>
                <a:cs typeface="+mn-cs"/>
              </a:rPr>
              <a:t>@</a:t>
            </a:r>
            <a:r>
              <a:rPr lang="en-GB" sz="1200" b="0" i="0" u="none" strike="noStrike" kern="1200" dirty="0" err="1">
                <a:solidFill>
                  <a:schemeClr val="tx1"/>
                </a:solidFill>
                <a:effectLst/>
                <a:latin typeface="+mn-lt"/>
                <a:ea typeface="+mn-ea"/>
                <a:cs typeface="+mn-cs"/>
              </a:rPr>
              <a:t>paleoclimati</a:t>
            </a:r>
            <a:endParaRPr lang="en-GB" sz="1200" b="0" i="0" u="none" strike="noStrike" kern="1200" dirty="0">
              <a:solidFill>
                <a:schemeClr val="tx1"/>
              </a:solidFill>
              <a:effectLst/>
              <a:latin typeface="+mn-lt"/>
              <a:ea typeface="+mn-ea"/>
              <a:cs typeface="+mn-cs"/>
            </a:endParaRPr>
          </a:p>
          <a:p>
            <a:endParaRPr lang="en-GB" b="0" dirty="0">
              <a:effectLst/>
            </a:endParaRPr>
          </a:p>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34</a:t>
            </a:fld>
            <a:endParaRPr lang="en-US"/>
          </a:p>
        </p:txBody>
      </p:sp>
    </p:spTree>
    <p:extLst>
      <p:ext uri="{BB962C8B-B14F-4D97-AF65-F5344CB8AC3E}">
        <p14:creationId xmlns:p14="http://schemas.microsoft.com/office/powerpoint/2010/main" val="3620726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Band [0.518241930607, 0.437544267329, 0.401698591703]</a:t>
            </a:r>
          </a:p>
          <a:p>
            <a:r>
              <a:rPr lang="en-GB" sz="1200" b="0" i="0" u="none" strike="noStrike" kern="1200" dirty="0">
                <a:solidFill>
                  <a:schemeClr val="tx1"/>
                </a:solidFill>
                <a:effectLst/>
                <a:latin typeface="+mn-lt"/>
                <a:ea typeface="+mn-ea"/>
                <a:cs typeface="+mn-cs"/>
              </a:rPr>
              <a:t>High [0.16607816381, 0.108053433963, 0.150722188794]</a:t>
            </a:r>
            <a:endParaRPr lang="en-GB" dirty="0"/>
          </a:p>
          <a:p>
            <a:r>
              <a:rPr lang="en-GB" dirty="0"/>
              <a:t>Low </a:t>
            </a:r>
            <a:r>
              <a:rPr lang="en-GB" sz="1200" b="0" i="0" u="none" strike="noStrike" kern="1200" dirty="0">
                <a:solidFill>
                  <a:schemeClr val="tx1"/>
                </a:solidFill>
                <a:effectLst/>
                <a:latin typeface="+mn-lt"/>
                <a:ea typeface="+mn-ea"/>
                <a:cs typeface="+mn-cs"/>
              </a:rPr>
              <a:t>[0.536577233006, 0.443124489655, 0.402395198385]</a:t>
            </a:r>
            <a:endParaRPr lang="en-GB" dirty="0"/>
          </a:p>
          <a:p>
            <a:r>
              <a:rPr lang="en-GB" dirty="0" err="1"/>
              <a:t>mshimamoto@agu.org</a:t>
            </a:r>
            <a:endParaRPr lang="en-GB" dirty="0"/>
          </a:p>
          <a:p>
            <a:endParaRPr lang="en-GB" dirty="0"/>
          </a:p>
          <a:p>
            <a:r>
              <a:rPr lang="en-GB" sz="1200" b="1" kern="1200" dirty="0">
                <a:solidFill>
                  <a:schemeClr val="tx1"/>
                </a:solidFill>
                <a:effectLst/>
                <a:latin typeface="+mn-lt"/>
                <a:ea typeface="+mn-ea"/>
                <a:cs typeface="+mn-cs"/>
              </a:rPr>
              <a:t>Robert Goldman </a:t>
            </a:r>
            <a:r>
              <a:rPr lang="en-GB" dirty="0">
                <a:effectLst/>
              </a:rPr>
              <a:t>4:17 pm </a:t>
            </a:r>
          </a:p>
          <a:p>
            <a:r>
              <a:rPr lang="en-GB" dirty="0">
                <a:effectLst/>
                <a:hlinkClick r:id="rId3"/>
              </a:rPr>
              <a:t>https://agu.confex.com/agu/fm21/meetingapp.cgi/Paper/971795</a:t>
            </a:r>
            <a:r>
              <a:rPr lang="en-GB" dirty="0">
                <a:effectLst/>
              </a:rPr>
              <a:t> </a:t>
            </a:r>
          </a:p>
          <a:p>
            <a:r>
              <a:rPr lang="en-GB" b="0" dirty="0">
                <a:effectLst/>
              </a:rPr>
              <a:t>^My talk is Thursday at 3pm Central (1pm Pacific)</a:t>
            </a:r>
          </a:p>
          <a:p>
            <a:r>
              <a:rPr lang="en-GB" sz="1200" b="1" kern="1200" dirty="0">
                <a:solidFill>
                  <a:schemeClr val="tx1"/>
                </a:solidFill>
                <a:effectLst/>
                <a:latin typeface="+mn-lt"/>
                <a:ea typeface="+mn-ea"/>
                <a:cs typeface="+mn-cs"/>
              </a:rPr>
              <a:t>M</a:t>
            </a:r>
          </a:p>
          <a:p>
            <a:r>
              <a:rPr lang="en-GB" sz="1200" b="1" kern="1200" dirty="0">
                <a:solidFill>
                  <a:schemeClr val="tx1"/>
                </a:solidFill>
                <a:effectLst/>
                <a:latin typeface="+mn-lt"/>
                <a:ea typeface="+mn-ea"/>
                <a:cs typeface="+mn-cs"/>
              </a:rPr>
              <a:t>MATIAS ROMERO </a:t>
            </a:r>
            <a:r>
              <a:rPr lang="en-GB" b="0" dirty="0">
                <a:effectLst/>
              </a:rPr>
              <a:t>4:19 pm </a:t>
            </a:r>
          </a:p>
          <a:p>
            <a:r>
              <a:rPr lang="en-GB" b="0" dirty="0">
                <a:effectLst/>
                <a:hlinkClick r:id="rId4"/>
              </a:rPr>
              <a:t>https://agu2021fallmeeting-agu.ipostersessions.com/default.aspx?s=94-16-74-24-14-D4-54-1E-16-81-57-46-9B-D3-8B-BE&amp;guestview=true</a:t>
            </a:r>
            <a:r>
              <a:rPr lang="en-GB" b="0" dirty="0">
                <a:effectLst/>
              </a:rPr>
              <a:t> </a:t>
            </a:r>
          </a:p>
          <a:p>
            <a:r>
              <a:rPr lang="en-GB" sz="1200" b="1" kern="1200" dirty="0">
                <a:solidFill>
                  <a:schemeClr val="tx1"/>
                </a:solidFill>
                <a:effectLst/>
                <a:latin typeface="+mn-lt"/>
                <a:ea typeface="+mn-ea"/>
                <a:cs typeface="+mn-cs"/>
              </a:rPr>
              <a:t>R</a:t>
            </a:r>
          </a:p>
          <a:p>
            <a:r>
              <a:rPr lang="en-GB" sz="1200" b="1" kern="1200" dirty="0">
                <a:solidFill>
                  <a:schemeClr val="tx1"/>
                </a:solidFill>
                <a:effectLst/>
                <a:latin typeface="+mn-lt"/>
                <a:ea typeface="+mn-ea"/>
                <a:cs typeface="+mn-cs"/>
              </a:rPr>
              <a:t>Robert Goldman </a:t>
            </a:r>
            <a:r>
              <a:rPr lang="en-GB" b="0" dirty="0">
                <a:effectLst/>
              </a:rPr>
              <a:t>4:20 pm </a:t>
            </a:r>
          </a:p>
          <a:p>
            <a:r>
              <a:rPr lang="en-GB" b="0" dirty="0">
                <a:effectLst/>
              </a:rPr>
              <a:t>Mark's email: </a:t>
            </a:r>
            <a:r>
              <a:rPr lang="en-GB" b="0" dirty="0">
                <a:effectLst/>
                <a:hlinkClick r:id="rId5"/>
              </a:rPr>
              <a:t>mshimamoto@agu.org</a:t>
            </a:r>
            <a:r>
              <a:rPr lang="en-GB" b="0" dirty="0">
                <a:effectLst/>
              </a:rPr>
              <a:t> </a:t>
            </a:r>
          </a:p>
          <a:p>
            <a:r>
              <a:rPr lang="en-GB" sz="1200" b="1" kern="1200" dirty="0">
                <a:solidFill>
                  <a:schemeClr val="tx1"/>
                </a:solidFill>
                <a:effectLst/>
                <a:latin typeface="+mn-lt"/>
                <a:ea typeface="+mn-ea"/>
                <a:cs typeface="+mn-cs"/>
              </a:rPr>
              <a:t>A</a:t>
            </a:r>
          </a:p>
          <a:p>
            <a:r>
              <a:rPr lang="en-GB" sz="1200" b="1" kern="1200" dirty="0">
                <a:solidFill>
                  <a:schemeClr val="tx1"/>
                </a:solidFill>
                <a:effectLst/>
                <a:latin typeface="+mn-lt"/>
                <a:ea typeface="+mn-ea"/>
                <a:cs typeface="+mn-cs"/>
              </a:rPr>
              <a:t>Austin Carter </a:t>
            </a:r>
            <a:r>
              <a:rPr lang="en-GB" b="0" dirty="0">
                <a:effectLst/>
              </a:rPr>
              <a:t>4:20 pm </a:t>
            </a:r>
          </a:p>
          <a:p>
            <a:r>
              <a:rPr lang="en-GB" b="0" dirty="0">
                <a:effectLst/>
                <a:hlinkClick r:id="rId6"/>
              </a:rPr>
              <a:t>agu2021fallmeeting-agu.ipostersessions.com/Default.aspx?s=A2-61-A4-12-A3-FC-39-C3-2B-5F-AC-3C-39-F2-E4-FA</a:t>
            </a:r>
            <a:r>
              <a:rPr lang="en-GB" b="0" dirty="0">
                <a:effectLst/>
              </a:rPr>
              <a:t> </a:t>
            </a:r>
          </a:p>
          <a:p>
            <a:endParaRPr lang="en-GB" b="0" dirty="0">
              <a:effectLst/>
            </a:endParaRPr>
          </a:p>
          <a:p>
            <a:r>
              <a:rPr lang="en-GB" dirty="0">
                <a:effectLst/>
                <a:hlinkClick r:id="rId7"/>
              </a:rPr>
              <a:t>matias.romero@unc.edu.ar</a:t>
            </a:r>
            <a:r>
              <a:rPr lang="en-GB" dirty="0">
                <a:effectLst/>
              </a:rPr>
              <a:t> </a:t>
            </a:r>
          </a:p>
          <a:p>
            <a:r>
              <a:rPr lang="en-GB" sz="1200" b="0" i="0" u="none" strike="noStrike" kern="1200" dirty="0">
                <a:solidFill>
                  <a:schemeClr val="tx1"/>
                </a:solidFill>
                <a:effectLst/>
                <a:latin typeface="+mn-lt"/>
                <a:ea typeface="+mn-ea"/>
                <a:cs typeface="+mn-cs"/>
              </a:rPr>
              <a:t>@</a:t>
            </a:r>
            <a:r>
              <a:rPr lang="en-GB" sz="1200" b="0" i="0" u="none" strike="noStrike" kern="1200" dirty="0" err="1">
                <a:solidFill>
                  <a:schemeClr val="tx1"/>
                </a:solidFill>
                <a:effectLst/>
                <a:latin typeface="+mn-lt"/>
                <a:ea typeface="+mn-ea"/>
                <a:cs typeface="+mn-cs"/>
              </a:rPr>
              <a:t>paleoclimati</a:t>
            </a:r>
            <a:endParaRPr lang="en-GB" sz="1200" b="0" i="0" u="none" strike="noStrike" kern="1200" dirty="0">
              <a:solidFill>
                <a:schemeClr val="tx1"/>
              </a:solidFill>
              <a:effectLst/>
              <a:latin typeface="+mn-lt"/>
              <a:ea typeface="+mn-ea"/>
              <a:cs typeface="+mn-cs"/>
            </a:endParaRPr>
          </a:p>
          <a:p>
            <a:endParaRPr lang="en-GB" b="0" dirty="0">
              <a:effectLst/>
            </a:endParaRPr>
          </a:p>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35</a:t>
            </a:fld>
            <a:endParaRPr lang="en-US"/>
          </a:p>
        </p:txBody>
      </p:sp>
    </p:spTree>
    <p:extLst>
      <p:ext uri="{BB962C8B-B14F-4D97-AF65-F5344CB8AC3E}">
        <p14:creationId xmlns:p14="http://schemas.microsoft.com/office/powerpoint/2010/main" val="3620726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36</a:t>
            </a:fld>
            <a:endParaRPr lang="en-US"/>
          </a:p>
        </p:txBody>
      </p:sp>
    </p:spTree>
    <p:extLst>
      <p:ext uri="{BB962C8B-B14F-4D97-AF65-F5344CB8AC3E}">
        <p14:creationId xmlns:p14="http://schemas.microsoft.com/office/powerpoint/2010/main" val="1407695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B39D8F-81B4-E148-8E65-EF8E3CCA85D9}" type="slidenum">
              <a:rPr lang="en-US" smtClean="0"/>
              <a:t>5</a:t>
            </a:fld>
            <a:endParaRPr lang="en-US"/>
          </a:p>
        </p:txBody>
      </p:sp>
    </p:spTree>
    <p:extLst>
      <p:ext uri="{BB962C8B-B14F-4D97-AF65-F5344CB8AC3E}">
        <p14:creationId xmlns:p14="http://schemas.microsoft.com/office/powerpoint/2010/main" val="1676003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B39D8F-81B4-E148-8E65-EF8E3CCA85D9}" type="slidenum">
              <a:rPr lang="en-US" smtClean="0"/>
              <a:t>6</a:t>
            </a:fld>
            <a:endParaRPr lang="en-US"/>
          </a:p>
        </p:txBody>
      </p:sp>
    </p:spTree>
    <p:extLst>
      <p:ext uri="{BB962C8B-B14F-4D97-AF65-F5344CB8AC3E}">
        <p14:creationId xmlns:p14="http://schemas.microsoft.com/office/powerpoint/2010/main" val="2577909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B39D8F-81B4-E148-8E65-EF8E3CCA85D9}" type="slidenum">
              <a:rPr lang="en-US" smtClean="0"/>
              <a:t>7</a:t>
            </a:fld>
            <a:endParaRPr lang="en-US"/>
          </a:p>
        </p:txBody>
      </p:sp>
    </p:spTree>
    <p:extLst>
      <p:ext uri="{BB962C8B-B14F-4D97-AF65-F5344CB8AC3E}">
        <p14:creationId xmlns:p14="http://schemas.microsoft.com/office/powerpoint/2010/main" val="55266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Pulse vs crack</a:t>
            </a:r>
          </a:p>
          <a:p>
            <a:r>
              <a:rPr lang="en-GB" dirty="0"/>
              <a:t>Weak det -  organises into a self similar slip pulse with kinematic prop that scales with mag</a:t>
            </a:r>
          </a:p>
          <a:p>
            <a:endParaRPr lang="en-GB" dirty="0"/>
          </a:p>
          <a:p>
            <a:r>
              <a:rPr lang="en-GB" sz="1200" b="0" i="0" u="none" strike="noStrike" kern="1200" dirty="0">
                <a:solidFill>
                  <a:schemeClr val="tx1"/>
                </a:solidFill>
                <a:effectLst/>
                <a:latin typeface="+mn-lt"/>
                <a:ea typeface="+mn-ea"/>
                <a:cs typeface="+mn-cs"/>
              </a:rPr>
              <a:t>During crack‐like rupture, slip grows as the crack expands after nucleation. Slip continues everywhere on the fault until rupture at the edges of the rupture front stops; then slip arrests along the entire fault once information is received that the rupture has terminated. In this model, the local duration of slip (the rise time, </a:t>
            </a:r>
            <a:r>
              <a:rPr lang="el-GR" sz="1200" b="0" i="1" u="none" strike="noStrike" kern="1200" dirty="0">
                <a:solidFill>
                  <a:schemeClr val="tx1"/>
                </a:solidFill>
                <a:effectLst/>
                <a:latin typeface="+mn-lt"/>
                <a:ea typeface="+mn-ea"/>
                <a:cs typeface="+mn-cs"/>
              </a:rPr>
              <a:t>τ</a:t>
            </a:r>
            <a:r>
              <a:rPr lang="en-GB" sz="1200" b="0" i="1" u="none" strike="noStrike" kern="1200" baseline="-25000" dirty="0">
                <a:solidFill>
                  <a:schemeClr val="tx1"/>
                </a:solidFill>
                <a:effectLst/>
                <a:latin typeface="+mn-lt"/>
                <a:ea typeface="+mn-ea"/>
                <a:cs typeface="+mn-cs"/>
              </a:rPr>
              <a:t>r</a:t>
            </a:r>
            <a:r>
              <a:rPr lang="en-GB" sz="1200" b="0" i="0" u="none" strike="noStrike" kern="1200" dirty="0">
                <a:solidFill>
                  <a:schemeClr val="tx1"/>
                </a:solidFill>
                <a:effectLst/>
                <a:latin typeface="+mn-lt"/>
                <a:ea typeface="+mn-ea"/>
                <a:cs typeface="+mn-cs"/>
              </a:rPr>
              <a:t>) is comparable to the total duration of rupture (the source duration </a:t>
            </a:r>
            <a:r>
              <a:rPr lang="en-GB" sz="1200" b="0" i="1" u="none" strike="noStrike" kern="1200" dirty="0">
                <a:solidFill>
                  <a:schemeClr val="tx1"/>
                </a:solidFill>
                <a:effectLst/>
                <a:latin typeface="+mn-lt"/>
                <a:ea typeface="+mn-ea"/>
                <a:cs typeface="+mn-cs"/>
              </a:rPr>
              <a:t>T</a:t>
            </a:r>
            <a:r>
              <a:rPr lang="en-GB" sz="1200" b="0" i="0" u="none" strike="noStrike" kern="1200" baseline="-25000" dirty="0">
                <a:solidFill>
                  <a:schemeClr val="tx1"/>
                </a:solidFill>
                <a:effectLst/>
                <a:latin typeface="+mn-lt"/>
                <a:ea typeface="+mn-ea"/>
                <a:cs typeface="+mn-cs"/>
              </a:rPr>
              <a:t>d</a:t>
            </a:r>
            <a:r>
              <a:rPr lang="en-GB" sz="1200" b="0" i="0" u="none" strike="noStrike" kern="1200" dirty="0">
                <a:solidFill>
                  <a:schemeClr val="tx1"/>
                </a:solidFill>
                <a:effectLst/>
                <a:latin typeface="+mn-lt"/>
                <a:ea typeface="+mn-ea"/>
                <a:cs typeface="+mn-cs"/>
              </a:rPr>
              <a:t>). In the self‐healing pulse model (Heaton, </a:t>
            </a:r>
            <a:r>
              <a:rPr lang="en-GB" sz="1200" b="1" i="0" u="sng" strike="noStrike" kern="1200" dirty="0">
                <a:solidFill>
                  <a:schemeClr val="tx1"/>
                </a:solidFill>
                <a:effectLst/>
                <a:latin typeface="+mn-lt"/>
                <a:ea typeface="+mn-ea"/>
                <a:cs typeface="+mn-cs"/>
                <a:hlinkClick r:id="rId3"/>
              </a:rPr>
              <a:t>1990</a:t>
            </a:r>
            <a:r>
              <a:rPr lang="en-GB" sz="1200" b="0" i="0" u="none" strike="noStrike" kern="1200" dirty="0">
                <a:solidFill>
                  <a:schemeClr val="tx1"/>
                </a:solidFill>
                <a:effectLst/>
                <a:latin typeface="+mn-lt"/>
                <a:ea typeface="+mn-ea"/>
                <a:cs typeface="+mn-cs"/>
              </a:rPr>
              <a:t>), slip occurs only over a narrow annular zone propagating outward from the </a:t>
            </a:r>
            <a:r>
              <a:rPr lang="en-GB" sz="1200" b="0" i="0" u="none" strike="noStrike" kern="1200" dirty="0" err="1">
                <a:solidFill>
                  <a:schemeClr val="tx1"/>
                </a:solidFill>
                <a:effectLst/>
                <a:latin typeface="+mn-lt"/>
                <a:ea typeface="+mn-ea"/>
                <a:cs typeface="+mn-cs"/>
              </a:rPr>
              <a:t>hypocenter</a:t>
            </a:r>
            <a:r>
              <a:rPr lang="en-GB" sz="1200" b="0" i="0" u="none" strike="noStrike" kern="1200" dirty="0">
                <a:solidFill>
                  <a:schemeClr val="tx1"/>
                </a:solidFill>
                <a:effectLst/>
                <a:latin typeface="+mn-lt"/>
                <a:ea typeface="+mn-ea"/>
                <a:cs typeface="+mn-cs"/>
              </a:rPr>
              <a:t>, between the rupture front and a healing front that follows at some distance behind (the pulse width). </a:t>
            </a:r>
            <a:endParaRPr lang="en-GB" dirty="0"/>
          </a:p>
        </p:txBody>
      </p:sp>
      <p:sp>
        <p:nvSpPr>
          <p:cNvPr id="4" name="Slide Number Placeholder 3"/>
          <p:cNvSpPr>
            <a:spLocks noGrp="1"/>
          </p:cNvSpPr>
          <p:nvPr>
            <p:ph type="sldNum" sz="quarter" idx="5"/>
          </p:nvPr>
        </p:nvSpPr>
        <p:spPr/>
        <p:txBody>
          <a:bodyPr/>
          <a:lstStyle/>
          <a:p>
            <a:fld id="{24B39D8F-81B4-E148-8E65-EF8E3CCA85D9}" type="slidenum">
              <a:rPr lang="en-US" smtClean="0"/>
              <a:t>8</a:t>
            </a:fld>
            <a:endParaRPr lang="en-US"/>
          </a:p>
        </p:txBody>
      </p:sp>
    </p:spTree>
    <p:extLst>
      <p:ext uri="{BB962C8B-B14F-4D97-AF65-F5344CB8AC3E}">
        <p14:creationId xmlns:p14="http://schemas.microsoft.com/office/powerpoint/2010/main" val="55246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2 main approaches have been taken to investigate earthquake determinism. The first is looking at the predominant period of the signal. Here I am showing some results from this Olsen and </a:t>
            </a:r>
            <a:r>
              <a:rPr lang="en-US" dirty="0" err="1"/>
              <a:t>allen</a:t>
            </a:r>
            <a:r>
              <a:rPr lang="en-US" dirty="0"/>
              <a:t> paper. They looked at the predominant period through time using a recursive relation, and then defined a maximum predominant period as the maximum of this in the first 4 seconds. So you can see on the left figure that the maximum predominant period increases with magnitude in a clear fashion, but with a significant error of around 1 magnitude unit. This led to criticism because you if you repeat the method on a dataset with a smaller magnitude range, then there is no observable trend. They also showed in the right hand figure that the time that the maximum occurred at is much less than the rupture duration shown by the thick grey line at higher </a:t>
            </a:r>
            <a:r>
              <a:rPr lang="en-US" dirty="0" err="1"/>
              <a:t>magntiudes</a:t>
            </a:r>
            <a:r>
              <a:rPr lang="en-US" dirty="0"/>
              <a:t>. This all tells us that earthquakes are deterministic.  </a:t>
            </a:r>
          </a:p>
          <a:p>
            <a:endParaRPr lang="en-US" dirty="0"/>
          </a:p>
        </p:txBody>
      </p:sp>
      <p:sp>
        <p:nvSpPr>
          <p:cNvPr id="4" name="Slide Number Placeholder 3"/>
          <p:cNvSpPr>
            <a:spLocks noGrp="1"/>
          </p:cNvSpPr>
          <p:nvPr>
            <p:ph type="sldNum" sz="quarter" idx="5"/>
          </p:nvPr>
        </p:nvSpPr>
        <p:spPr/>
        <p:txBody>
          <a:bodyPr/>
          <a:lstStyle/>
          <a:p>
            <a:fld id="{24B39D8F-81B4-E148-8E65-EF8E3CCA85D9}" type="slidenum">
              <a:rPr lang="en-US" smtClean="0"/>
              <a:t>9</a:t>
            </a:fld>
            <a:endParaRPr lang="en-US"/>
          </a:p>
        </p:txBody>
      </p:sp>
    </p:spTree>
    <p:extLst>
      <p:ext uri="{BB962C8B-B14F-4D97-AF65-F5344CB8AC3E}">
        <p14:creationId xmlns:p14="http://schemas.microsoft.com/office/powerpoint/2010/main" val="1152910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Not so fast though – other people, like this paper by </a:t>
            </a:r>
            <a:r>
              <a:rPr lang="en-GB" sz="1200" kern="1200" dirty="0" err="1">
                <a:solidFill>
                  <a:schemeClr val="tx1"/>
                </a:solidFill>
                <a:effectLst/>
                <a:latin typeface="+mn-lt"/>
                <a:ea typeface="+mn-ea"/>
                <a:cs typeface="+mn-cs"/>
              </a:rPr>
              <a:t>meier</a:t>
            </a:r>
            <a:r>
              <a:rPr lang="en-GB" sz="1200" kern="1200" dirty="0">
                <a:solidFill>
                  <a:schemeClr val="tx1"/>
                </a:solidFill>
                <a:effectLst/>
                <a:latin typeface="+mn-lt"/>
                <a:ea typeface="+mn-ea"/>
                <a:cs typeface="+mn-cs"/>
              </a:rPr>
              <a:t> et al took a look at source time functions. Source time functions are only generally used down to magnitude 6, but this paper only used magnitude 7+ subduction zone earthquakes. They took seven target moment magnitudes, and then chose the STFs from the 20 events with most similar magnitudes and then found the median STF amplitude in each bin at each point in time. These are plotted in the left hand panel which shows that the medians behave fairly regularly, with near-triangular and almost symmetrical shapes. The STFs grow linearly at the same average growth rate for all </a:t>
            </a:r>
            <a:r>
              <a:rPr lang="en-GB" sz="1200" kern="1200" dirty="0" err="1">
                <a:solidFill>
                  <a:schemeClr val="tx1"/>
                </a:solidFill>
                <a:effectLst/>
                <a:latin typeface="+mn-lt"/>
                <a:ea typeface="+mn-ea"/>
                <a:cs typeface="+mn-cs"/>
              </a:rPr>
              <a:t>magntiudes</a:t>
            </a:r>
            <a:r>
              <a:rPr lang="en-GB" sz="1200" kern="1200" dirty="0">
                <a:solidFill>
                  <a:schemeClr val="tx1"/>
                </a:solidFill>
                <a:effectLst/>
                <a:latin typeface="+mn-lt"/>
                <a:ea typeface="+mn-ea"/>
                <a:cs typeface="+mn-cs"/>
              </a:rPr>
              <a:t> until the peak moment rate is reached and then start decaying with a similar rate.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They then normalised each individual STF by dividing the time by 2 times the centroid duration and again took the median. From this you can see that all the </a:t>
            </a:r>
            <a:r>
              <a:rPr lang="en-GB" sz="1200" kern="1200" dirty="0" err="1">
                <a:solidFill>
                  <a:schemeClr val="tx1"/>
                </a:solidFill>
                <a:effectLst/>
                <a:latin typeface="+mn-lt"/>
                <a:ea typeface="+mn-ea"/>
                <a:cs typeface="+mn-cs"/>
              </a:rPr>
              <a:t>magntiudes</a:t>
            </a:r>
            <a:r>
              <a:rPr lang="en-GB" sz="1200" kern="1200" dirty="0">
                <a:solidFill>
                  <a:schemeClr val="tx1"/>
                </a:solidFill>
                <a:effectLst/>
                <a:latin typeface="+mn-lt"/>
                <a:ea typeface="+mn-ea"/>
                <a:cs typeface="+mn-cs"/>
              </a:rPr>
              <a:t> have very similar normalised source time functions suggesting earthquakes are not deterministic. </a:t>
            </a:r>
          </a:p>
          <a:p>
            <a:endParaRPr lang="en-US" dirty="0"/>
          </a:p>
        </p:txBody>
      </p:sp>
      <p:sp>
        <p:nvSpPr>
          <p:cNvPr id="4" name="Slide Number Placeholder 3"/>
          <p:cNvSpPr>
            <a:spLocks noGrp="1"/>
          </p:cNvSpPr>
          <p:nvPr>
            <p:ph type="sldNum" sz="quarter" idx="5"/>
          </p:nvPr>
        </p:nvSpPr>
        <p:spPr/>
        <p:txBody>
          <a:bodyPr/>
          <a:lstStyle/>
          <a:p>
            <a:fld id="{24B39D8F-81B4-E148-8E65-EF8E3CCA85D9}" type="slidenum">
              <a:rPr lang="en-US" smtClean="0"/>
              <a:t>10</a:t>
            </a:fld>
            <a:endParaRPr lang="en-US"/>
          </a:p>
        </p:txBody>
      </p:sp>
    </p:spTree>
    <p:extLst>
      <p:ext uri="{BB962C8B-B14F-4D97-AF65-F5344CB8AC3E}">
        <p14:creationId xmlns:p14="http://schemas.microsoft.com/office/powerpoint/2010/main" val="417868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D729-710F-BC45-885E-D5F3F5FCA6ED}"/>
              </a:ext>
            </a:extLst>
          </p:cNvPr>
          <p:cNvSpPr>
            <a:spLocks noGrp="1"/>
          </p:cNvSpPr>
          <p:nvPr>
            <p:ph type="ctrTitle" hasCustomPrompt="1"/>
          </p:nvPr>
        </p:nvSpPr>
        <p:spPr>
          <a:xfrm>
            <a:off x="1524000" y="1122363"/>
            <a:ext cx="9144000" cy="2387600"/>
          </a:xfrm>
          <a:prstGeom prst="rect">
            <a:avLst/>
          </a:prstGeom>
        </p:spPr>
        <p:txBody>
          <a:bodyPr anchor="b"/>
          <a:lstStyle>
            <a:lvl1pPr algn="l">
              <a:defRPr sz="6000">
                <a:solidFill>
                  <a:schemeClr val="accent1">
                    <a:lumMod val="75000"/>
                  </a:schemeClr>
                </a:solidFill>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94C9DB21-DCF2-DC44-9563-2CDE16CDB294}"/>
              </a:ext>
            </a:extLst>
          </p:cNvPr>
          <p:cNvSpPr>
            <a:spLocks noGrp="1"/>
          </p:cNvSpPr>
          <p:nvPr>
            <p:ph type="subTitle" idx="1"/>
          </p:nvPr>
        </p:nvSpPr>
        <p:spPr>
          <a:xfrm>
            <a:off x="1524000" y="3602038"/>
            <a:ext cx="9144000" cy="1655762"/>
          </a:xfrm>
        </p:spPr>
        <p:txBody>
          <a:bodyPr>
            <a:normAutofit/>
          </a:bodyPr>
          <a:lstStyle>
            <a:lvl1pPr marL="0" indent="0" algn="l">
              <a:buNone/>
              <a:defRPr sz="32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3AB78B47-4891-5A40-B997-2B5614CEBA27}"/>
              </a:ext>
            </a:extLst>
          </p:cNvPr>
          <p:cNvSpPr>
            <a:spLocks noGrp="1"/>
          </p:cNvSpPr>
          <p:nvPr>
            <p:ph type="dt" sz="half" idx="10"/>
          </p:nvPr>
        </p:nvSpPr>
        <p:spPr/>
        <p:txBody>
          <a:bodyPr/>
          <a:lstStyle/>
          <a:p>
            <a:fld id="{D0E77F6A-8FBD-5A44-A3BA-B75A0581A54C}" type="datetimeFigureOut">
              <a:rPr lang="en-US" smtClean="0"/>
              <a:t>1/5/22</a:t>
            </a:fld>
            <a:endParaRPr lang="en-US"/>
          </a:p>
        </p:txBody>
      </p:sp>
    </p:spTree>
    <p:extLst>
      <p:ext uri="{BB962C8B-B14F-4D97-AF65-F5344CB8AC3E}">
        <p14:creationId xmlns:p14="http://schemas.microsoft.com/office/powerpoint/2010/main" val="619920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B581-0E0E-F14C-BF5C-849A0B01C2AB}"/>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E2B45F2-0C87-6843-A4AD-8CF4E1EE1E7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8E5138D-5BD0-0941-AE96-CFE23FCC74F8}"/>
              </a:ext>
            </a:extLst>
          </p:cNvPr>
          <p:cNvSpPr>
            <a:spLocks noGrp="1"/>
          </p:cNvSpPr>
          <p:nvPr>
            <p:ph type="dt" sz="half" idx="10"/>
          </p:nvPr>
        </p:nvSpPr>
        <p:spPr/>
        <p:txBody>
          <a:bodyPr/>
          <a:lstStyle/>
          <a:p>
            <a:fld id="{D0E77F6A-8FBD-5A44-A3BA-B75A0581A54C}" type="datetimeFigureOut">
              <a:rPr lang="en-US" smtClean="0"/>
              <a:t>1/5/22</a:t>
            </a:fld>
            <a:endParaRPr lang="en-US"/>
          </a:p>
        </p:txBody>
      </p:sp>
      <p:sp>
        <p:nvSpPr>
          <p:cNvPr id="5" name="Footer Placeholder 4">
            <a:extLst>
              <a:ext uri="{FF2B5EF4-FFF2-40B4-BE49-F238E27FC236}">
                <a16:creationId xmlns:a16="http://schemas.microsoft.com/office/drawing/2014/main" id="{57DA390A-0A35-AB44-AC66-5253BCE69CC7}"/>
              </a:ext>
            </a:extLst>
          </p:cNvPr>
          <p:cNvSpPr>
            <a:spLocks noGrp="1"/>
          </p:cNvSpPr>
          <p:nvPr>
            <p:ph type="ftr" sz="quarter" idx="11"/>
          </p:nvPr>
        </p:nvSpPr>
        <p:spPr>
          <a:xfrm>
            <a:off x="4706458" y="5146976"/>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5913BB2-5AF2-8140-8FBE-A5718C53F522}"/>
              </a:ext>
            </a:extLst>
          </p:cNvPr>
          <p:cNvSpPr>
            <a:spLocks noGrp="1"/>
          </p:cNvSpPr>
          <p:nvPr>
            <p:ph type="sldNum" sz="quarter" idx="12"/>
          </p:nvPr>
        </p:nvSpPr>
        <p:spPr>
          <a:xfrm>
            <a:off x="8610600" y="6356350"/>
            <a:ext cx="2743200" cy="365125"/>
          </a:xfrm>
          <a:prstGeom prst="rect">
            <a:avLst/>
          </a:prstGeom>
        </p:spPr>
        <p:txBody>
          <a:bodyPr/>
          <a:lstStyle/>
          <a:p>
            <a:fld id="{A4844C84-3CF5-EE49-B84A-A98DF08063F6}" type="slidenum">
              <a:rPr lang="en-US" smtClean="0"/>
              <a:t>‹#›</a:t>
            </a:fld>
            <a:endParaRPr lang="en-US"/>
          </a:p>
        </p:txBody>
      </p:sp>
    </p:spTree>
    <p:extLst>
      <p:ext uri="{BB962C8B-B14F-4D97-AF65-F5344CB8AC3E}">
        <p14:creationId xmlns:p14="http://schemas.microsoft.com/office/powerpoint/2010/main" val="903130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B34190-E3AF-4044-BA74-DF07E8474E48}"/>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1EA59B8-F309-1B49-9BC1-5E7A0C817D1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587391-8C79-7F45-B103-8A0603B6CF1C}"/>
              </a:ext>
            </a:extLst>
          </p:cNvPr>
          <p:cNvSpPr>
            <a:spLocks noGrp="1"/>
          </p:cNvSpPr>
          <p:nvPr>
            <p:ph type="dt" sz="half" idx="10"/>
          </p:nvPr>
        </p:nvSpPr>
        <p:spPr/>
        <p:txBody>
          <a:bodyPr/>
          <a:lstStyle/>
          <a:p>
            <a:fld id="{D0E77F6A-8FBD-5A44-A3BA-B75A0581A54C}" type="datetimeFigureOut">
              <a:rPr lang="en-US" smtClean="0"/>
              <a:t>1/5/22</a:t>
            </a:fld>
            <a:endParaRPr lang="en-US"/>
          </a:p>
        </p:txBody>
      </p:sp>
      <p:sp>
        <p:nvSpPr>
          <p:cNvPr id="5" name="Footer Placeholder 4">
            <a:extLst>
              <a:ext uri="{FF2B5EF4-FFF2-40B4-BE49-F238E27FC236}">
                <a16:creationId xmlns:a16="http://schemas.microsoft.com/office/drawing/2014/main" id="{4DF579B7-051E-A144-84F3-C8D8F0B7CBDB}"/>
              </a:ext>
            </a:extLst>
          </p:cNvPr>
          <p:cNvSpPr>
            <a:spLocks noGrp="1"/>
          </p:cNvSpPr>
          <p:nvPr>
            <p:ph type="ftr" sz="quarter" idx="11"/>
          </p:nvPr>
        </p:nvSpPr>
        <p:spPr>
          <a:xfrm>
            <a:off x="4706458" y="5146976"/>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EBB226A-FC56-DA45-BDAF-9F30C1BB65AF}"/>
              </a:ext>
            </a:extLst>
          </p:cNvPr>
          <p:cNvSpPr>
            <a:spLocks noGrp="1"/>
          </p:cNvSpPr>
          <p:nvPr>
            <p:ph type="sldNum" sz="quarter" idx="12"/>
          </p:nvPr>
        </p:nvSpPr>
        <p:spPr>
          <a:xfrm>
            <a:off x="8610600" y="6356350"/>
            <a:ext cx="2743200" cy="365125"/>
          </a:xfrm>
          <a:prstGeom prst="rect">
            <a:avLst/>
          </a:prstGeom>
        </p:spPr>
        <p:txBody>
          <a:bodyPr/>
          <a:lstStyle/>
          <a:p>
            <a:fld id="{A4844C84-3CF5-EE49-B84A-A98DF08063F6}" type="slidenum">
              <a:rPr lang="en-US" smtClean="0"/>
              <a:t>‹#›</a:t>
            </a:fld>
            <a:endParaRPr lang="en-US"/>
          </a:p>
        </p:txBody>
      </p:sp>
    </p:spTree>
    <p:extLst>
      <p:ext uri="{BB962C8B-B14F-4D97-AF65-F5344CB8AC3E}">
        <p14:creationId xmlns:p14="http://schemas.microsoft.com/office/powerpoint/2010/main" val="4030382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B6292C-C948-6F4F-8290-AC35BE1E963B}"/>
              </a:ext>
            </a:extLst>
          </p:cNvPr>
          <p:cNvSpPr/>
          <p:nvPr userDrawn="1"/>
        </p:nvSpPr>
        <p:spPr>
          <a:xfrm>
            <a:off x="0" y="0"/>
            <a:ext cx="12192000" cy="6968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37040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ABC3-F2B9-5D47-8F6B-753688020D76}"/>
              </a:ext>
            </a:extLst>
          </p:cNvPr>
          <p:cNvSpPr>
            <a:spLocks noGrp="1"/>
          </p:cNvSpPr>
          <p:nvPr>
            <p:ph type="title"/>
          </p:nvPr>
        </p:nvSpPr>
        <p:spPr>
          <a:xfrm>
            <a:off x="228599" y="0"/>
            <a:ext cx="11625649" cy="1325563"/>
          </a:xfrm>
          <a:prstGeom prst="rect">
            <a:avLst/>
          </a:prstGeom>
        </p:spPr>
        <p:txBody>
          <a:bodyPr/>
          <a:lstStyle>
            <a:lvl1pPr>
              <a:defRPr i="1">
                <a:solidFill>
                  <a:schemeClr val="accent1">
                    <a:lumMod val="75000"/>
                  </a:schemeClr>
                </a:solidFill>
                <a:latin typeface="UD Digi Kyokasho N-R" panose="02020400000000000000" pitchFamily="49" charset="-128"/>
                <a:ea typeface="UD Digi Kyokasho N-R" panose="02020400000000000000" pitchFamily="49" charset="-128"/>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9AFE364B-59EA-E54E-8B3D-593A54189366}"/>
              </a:ext>
            </a:extLst>
          </p:cNvPr>
          <p:cNvSpPr>
            <a:spLocks noGrp="1"/>
          </p:cNvSpPr>
          <p:nvPr>
            <p:ph idx="1"/>
          </p:nvPr>
        </p:nvSpPr>
        <p:spPr>
          <a:xfrm>
            <a:off x="228600" y="1530626"/>
            <a:ext cx="11625648" cy="4646337"/>
          </a:xfrm>
        </p:spPr>
        <p:txBody>
          <a:bodyPr/>
          <a:lstStyle>
            <a:lvl1pPr>
              <a:defRPr b="0" i="0">
                <a:solidFill>
                  <a:schemeClr val="tx1"/>
                </a:solidFill>
                <a:latin typeface="Calibri Light" panose="020F0502020204030204" pitchFamily="34" charset="0"/>
                <a:cs typeface="Calibri Light" panose="020F0502020204030204" pitchFamily="34" charset="0"/>
              </a:defRPr>
            </a:lvl1pPr>
            <a:lvl2pPr>
              <a:defRPr b="0" i="0">
                <a:solidFill>
                  <a:schemeClr val="tx1"/>
                </a:solidFill>
                <a:latin typeface="Calibri Light" panose="020F0502020204030204" pitchFamily="34" charset="0"/>
                <a:cs typeface="Calibri Light" panose="020F0502020204030204" pitchFamily="34" charset="0"/>
              </a:defRPr>
            </a:lvl2pPr>
            <a:lvl3pPr>
              <a:defRPr b="0" i="0">
                <a:solidFill>
                  <a:schemeClr val="tx1"/>
                </a:solidFill>
                <a:latin typeface="Calibri Light" panose="020F0502020204030204" pitchFamily="34" charset="0"/>
                <a:cs typeface="Calibri Light" panose="020F0502020204030204" pitchFamily="34" charset="0"/>
              </a:defRPr>
            </a:lvl3pPr>
            <a:lvl4pPr>
              <a:defRPr b="0" i="0">
                <a:solidFill>
                  <a:schemeClr val="tx1"/>
                </a:solidFill>
                <a:latin typeface="Calibri Light" panose="020F0502020204030204" pitchFamily="34" charset="0"/>
                <a:cs typeface="Calibri Light" panose="020F0502020204030204" pitchFamily="34" charset="0"/>
              </a:defRPr>
            </a:lvl4pPr>
            <a:lvl5pPr>
              <a:defRPr b="0" i="0">
                <a:solidFill>
                  <a:schemeClr val="tx1"/>
                </a:solidFill>
                <a:latin typeface="Calibri Light" panose="020F0502020204030204" pitchFamily="34" charset="0"/>
                <a:cs typeface="Calibri Light" panose="020F050202020403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1090B183-D5CC-374C-BBA7-C86FEC70ECB7}"/>
              </a:ext>
            </a:extLst>
          </p:cNvPr>
          <p:cNvSpPr>
            <a:spLocks noGrp="1"/>
          </p:cNvSpPr>
          <p:nvPr>
            <p:ph type="dt" sz="half" idx="10"/>
          </p:nvPr>
        </p:nvSpPr>
        <p:spPr/>
        <p:txBody>
          <a:bodyPr/>
          <a:lstStyle/>
          <a:p>
            <a:fld id="{D0E77F6A-8FBD-5A44-A3BA-B75A0581A54C}" type="datetimeFigureOut">
              <a:rPr lang="en-US" smtClean="0"/>
              <a:t>1/5/22</a:t>
            </a:fld>
            <a:endParaRPr lang="en-US"/>
          </a:p>
        </p:txBody>
      </p:sp>
      <p:sp>
        <p:nvSpPr>
          <p:cNvPr id="5" name="Footer Placeholder 4">
            <a:extLst>
              <a:ext uri="{FF2B5EF4-FFF2-40B4-BE49-F238E27FC236}">
                <a16:creationId xmlns:a16="http://schemas.microsoft.com/office/drawing/2014/main" id="{B6BBD368-434C-284B-8011-60180BDF9BE3}"/>
              </a:ext>
            </a:extLst>
          </p:cNvPr>
          <p:cNvSpPr>
            <a:spLocks noGrp="1"/>
          </p:cNvSpPr>
          <p:nvPr>
            <p:ph type="ftr" sz="quarter" idx="11"/>
          </p:nvPr>
        </p:nvSpPr>
        <p:spPr>
          <a:xfrm>
            <a:off x="4706458" y="5146976"/>
            <a:ext cx="4114800" cy="365125"/>
          </a:xfrm>
          <a:prstGeom prst="rect">
            <a:avLst/>
          </a:prstGeom>
        </p:spPr>
        <p:txBody>
          <a:bodyPr/>
          <a:lstStyle/>
          <a:p>
            <a:endParaRPr lang="en-US"/>
          </a:p>
        </p:txBody>
      </p:sp>
      <p:sp>
        <p:nvSpPr>
          <p:cNvPr id="6" name="TextBox 5">
            <a:extLst>
              <a:ext uri="{FF2B5EF4-FFF2-40B4-BE49-F238E27FC236}">
                <a16:creationId xmlns:a16="http://schemas.microsoft.com/office/drawing/2014/main" id="{107F0EAB-0561-D94C-B90C-AF00B74A6BFA}"/>
              </a:ext>
            </a:extLst>
          </p:cNvPr>
          <p:cNvSpPr txBox="1"/>
          <p:nvPr userDrawn="1"/>
        </p:nvSpPr>
        <p:spPr>
          <a:xfrm rot="18335671">
            <a:off x="9284050" y="6197359"/>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Question</a:t>
            </a:r>
          </a:p>
        </p:txBody>
      </p:sp>
      <p:sp>
        <p:nvSpPr>
          <p:cNvPr id="7" name="TextBox 6">
            <a:extLst>
              <a:ext uri="{FF2B5EF4-FFF2-40B4-BE49-F238E27FC236}">
                <a16:creationId xmlns:a16="http://schemas.microsoft.com/office/drawing/2014/main" id="{469A06C4-F9BF-3249-9141-585A1DAA1BEC}"/>
              </a:ext>
            </a:extLst>
          </p:cNvPr>
          <p:cNvSpPr txBox="1"/>
          <p:nvPr userDrawn="1"/>
        </p:nvSpPr>
        <p:spPr>
          <a:xfrm rot="18335671">
            <a:off x="9611791" y="5967205"/>
            <a:ext cx="175449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Past work</a:t>
            </a:r>
          </a:p>
        </p:txBody>
      </p:sp>
      <p:sp>
        <p:nvSpPr>
          <p:cNvPr id="8" name="TextBox 7">
            <a:extLst>
              <a:ext uri="{FF2B5EF4-FFF2-40B4-BE49-F238E27FC236}">
                <a16:creationId xmlns:a16="http://schemas.microsoft.com/office/drawing/2014/main" id="{0DA91F86-99A0-364B-AFFE-57BB3AC82CBE}"/>
              </a:ext>
            </a:extLst>
          </p:cNvPr>
          <p:cNvSpPr txBox="1"/>
          <p:nvPr userDrawn="1"/>
        </p:nvSpPr>
        <p:spPr>
          <a:xfrm rot="18335671">
            <a:off x="10114237" y="5860139"/>
            <a:ext cx="2017829"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Method</a:t>
            </a:r>
          </a:p>
        </p:txBody>
      </p:sp>
      <p:sp>
        <p:nvSpPr>
          <p:cNvPr id="9" name="TextBox 8">
            <a:extLst>
              <a:ext uri="{FF2B5EF4-FFF2-40B4-BE49-F238E27FC236}">
                <a16:creationId xmlns:a16="http://schemas.microsoft.com/office/drawing/2014/main" id="{378326FA-30D2-9047-AE85-A5D41AA6B15D}"/>
              </a:ext>
            </a:extLst>
          </p:cNvPr>
          <p:cNvSpPr txBox="1"/>
          <p:nvPr userDrawn="1"/>
        </p:nvSpPr>
        <p:spPr>
          <a:xfrm rot="18335671">
            <a:off x="10848547" y="6206428"/>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Meaning</a:t>
            </a:r>
          </a:p>
        </p:txBody>
      </p:sp>
    </p:spTree>
    <p:extLst>
      <p:ext uri="{BB962C8B-B14F-4D97-AF65-F5344CB8AC3E}">
        <p14:creationId xmlns:p14="http://schemas.microsoft.com/office/powerpoint/2010/main" val="615635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D9B7D-3098-5E47-B970-D32A093C9CFA}"/>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accent1">
                    <a:lumMod val="75000"/>
                  </a:schemeClr>
                </a:solidFill>
              </a:defRPr>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49F2D834-4140-4946-9C37-17C7831FDD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C9C7624-3AC0-3040-B3C5-706C82406EE9}"/>
              </a:ext>
            </a:extLst>
          </p:cNvPr>
          <p:cNvSpPr>
            <a:spLocks noGrp="1"/>
          </p:cNvSpPr>
          <p:nvPr>
            <p:ph type="dt" sz="half" idx="10"/>
          </p:nvPr>
        </p:nvSpPr>
        <p:spPr/>
        <p:txBody>
          <a:bodyPr/>
          <a:lstStyle/>
          <a:p>
            <a:fld id="{D0E77F6A-8FBD-5A44-A3BA-B75A0581A54C}" type="datetimeFigureOut">
              <a:rPr lang="en-US" smtClean="0"/>
              <a:t>1/5/22</a:t>
            </a:fld>
            <a:endParaRPr lang="en-US"/>
          </a:p>
        </p:txBody>
      </p:sp>
      <p:sp>
        <p:nvSpPr>
          <p:cNvPr id="5" name="Footer Placeholder 4">
            <a:extLst>
              <a:ext uri="{FF2B5EF4-FFF2-40B4-BE49-F238E27FC236}">
                <a16:creationId xmlns:a16="http://schemas.microsoft.com/office/drawing/2014/main" id="{D41FDBC5-5054-FB4E-A0FC-B67D40611464}"/>
              </a:ext>
            </a:extLst>
          </p:cNvPr>
          <p:cNvSpPr>
            <a:spLocks noGrp="1"/>
          </p:cNvSpPr>
          <p:nvPr>
            <p:ph type="ftr" sz="quarter" idx="11"/>
          </p:nvPr>
        </p:nvSpPr>
        <p:spPr>
          <a:xfrm>
            <a:off x="4706458" y="5146976"/>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EB72088-49B1-6544-9080-1F335DCF0153}"/>
              </a:ext>
            </a:extLst>
          </p:cNvPr>
          <p:cNvSpPr>
            <a:spLocks noGrp="1"/>
          </p:cNvSpPr>
          <p:nvPr>
            <p:ph type="sldNum" sz="quarter" idx="12"/>
          </p:nvPr>
        </p:nvSpPr>
        <p:spPr>
          <a:xfrm>
            <a:off x="8610600" y="6356350"/>
            <a:ext cx="2743200" cy="365125"/>
          </a:xfrm>
          <a:prstGeom prst="rect">
            <a:avLst/>
          </a:prstGeom>
        </p:spPr>
        <p:txBody>
          <a:bodyPr/>
          <a:lstStyle/>
          <a:p>
            <a:fld id="{A4844C84-3CF5-EE49-B84A-A98DF08063F6}" type="slidenum">
              <a:rPr lang="en-US" smtClean="0"/>
              <a:t>‹#›</a:t>
            </a:fld>
            <a:endParaRPr lang="en-US"/>
          </a:p>
        </p:txBody>
      </p:sp>
    </p:spTree>
    <p:extLst>
      <p:ext uri="{BB962C8B-B14F-4D97-AF65-F5344CB8AC3E}">
        <p14:creationId xmlns:p14="http://schemas.microsoft.com/office/powerpoint/2010/main" val="1014890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EB8248-E99C-5045-9EAB-0C69DC8CEF4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63887F4-8322-154F-B9C9-E9E5C5552A3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04DC1F1-5F67-CF47-BC8C-2FCCCEDD128B}"/>
              </a:ext>
            </a:extLst>
          </p:cNvPr>
          <p:cNvSpPr>
            <a:spLocks noGrp="1"/>
          </p:cNvSpPr>
          <p:nvPr>
            <p:ph type="dt" sz="half" idx="10"/>
          </p:nvPr>
        </p:nvSpPr>
        <p:spPr/>
        <p:txBody>
          <a:bodyPr/>
          <a:lstStyle/>
          <a:p>
            <a:fld id="{D0E77F6A-8FBD-5A44-A3BA-B75A0581A54C}" type="datetimeFigureOut">
              <a:rPr lang="en-US" smtClean="0"/>
              <a:t>1/5/22</a:t>
            </a:fld>
            <a:endParaRPr lang="en-US"/>
          </a:p>
        </p:txBody>
      </p:sp>
      <p:sp>
        <p:nvSpPr>
          <p:cNvPr id="6" name="Footer Placeholder 5">
            <a:extLst>
              <a:ext uri="{FF2B5EF4-FFF2-40B4-BE49-F238E27FC236}">
                <a16:creationId xmlns:a16="http://schemas.microsoft.com/office/drawing/2014/main" id="{87B150C9-4DCC-3044-825B-976F636403FD}"/>
              </a:ext>
            </a:extLst>
          </p:cNvPr>
          <p:cNvSpPr>
            <a:spLocks noGrp="1"/>
          </p:cNvSpPr>
          <p:nvPr>
            <p:ph type="ftr" sz="quarter" idx="11"/>
          </p:nvPr>
        </p:nvSpPr>
        <p:spPr>
          <a:xfrm>
            <a:off x="4706458" y="5146976"/>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7AFF48-BB27-B54D-83DF-C5C4D7087F11}"/>
              </a:ext>
            </a:extLst>
          </p:cNvPr>
          <p:cNvSpPr>
            <a:spLocks noGrp="1"/>
          </p:cNvSpPr>
          <p:nvPr>
            <p:ph type="sldNum" sz="quarter" idx="12"/>
          </p:nvPr>
        </p:nvSpPr>
        <p:spPr>
          <a:xfrm>
            <a:off x="8610600" y="6356350"/>
            <a:ext cx="2743200" cy="365125"/>
          </a:xfrm>
          <a:prstGeom prst="rect">
            <a:avLst/>
          </a:prstGeom>
        </p:spPr>
        <p:txBody>
          <a:bodyPr/>
          <a:lstStyle/>
          <a:p>
            <a:fld id="{A4844C84-3CF5-EE49-B84A-A98DF08063F6}" type="slidenum">
              <a:rPr lang="en-US" smtClean="0"/>
              <a:t>‹#›</a:t>
            </a:fld>
            <a:endParaRPr lang="en-US"/>
          </a:p>
        </p:txBody>
      </p:sp>
      <p:sp>
        <p:nvSpPr>
          <p:cNvPr id="14" name="Title 1">
            <a:extLst>
              <a:ext uri="{FF2B5EF4-FFF2-40B4-BE49-F238E27FC236}">
                <a16:creationId xmlns:a16="http://schemas.microsoft.com/office/drawing/2014/main" id="{124850D8-017F-0C42-911B-43EACEC66D8E}"/>
              </a:ext>
            </a:extLst>
          </p:cNvPr>
          <p:cNvSpPr txBox="1">
            <a:spLocks/>
          </p:cNvSpPr>
          <p:nvPr userDrawn="1"/>
        </p:nvSpPr>
        <p:spPr>
          <a:xfrm>
            <a:off x="228599" y="0"/>
            <a:ext cx="116256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i="1" kern="1200">
                <a:solidFill>
                  <a:schemeClr val="accent1">
                    <a:lumMod val="75000"/>
                  </a:schemeClr>
                </a:solidFill>
                <a:latin typeface="+mn-lt"/>
                <a:ea typeface="+mj-ea"/>
                <a:cs typeface="+mj-cs"/>
              </a:defRPr>
            </a:lvl1pPr>
          </a:lstStyle>
          <a:p>
            <a:r>
              <a:rPr lang="en-GB"/>
              <a:t>Click to edit Master title style</a:t>
            </a:r>
            <a:endParaRPr lang="en-US" dirty="0"/>
          </a:p>
        </p:txBody>
      </p:sp>
    </p:spTree>
    <p:extLst>
      <p:ext uri="{BB962C8B-B14F-4D97-AF65-F5344CB8AC3E}">
        <p14:creationId xmlns:p14="http://schemas.microsoft.com/office/powerpoint/2010/main" val="464378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1EFADC-C580-4C45-8227-499BEC451F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11EC98D-A364-E54C-B023-167731421AA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3BF9324-3029-3E4D-95DF-138AE2254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9F0B54D-2EBA-5548-B267-3FDAAB28295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70B5DC0-4BF5-2E42-BC45-7A0290BDAE87}"/>
              </a:ext>
            </a:extLst>
          </p:cNvPr>
          <p:cNvSpPr>
            <a:spLocks noGrp="1"/>
          </p:cNvSpPr>
          <p:nvPr>
            <p:ph type="dt" sz="half" idx="10"/>
          </p:nvPr>
        </p:nvSpPr>
        <p:spPr/>
        <p:txBody>
          <a:bodyPr/>
          <a:lstStyle/>
          <a:p>
            <a:fld id="{D0E77F6A-8FBD-5A44-A3BA-B75A0581A54C}" type="datetimeFigureOut">
              <a:rPr lang="en-US" smtClean="0"/>
              <a:t>1/5/22</a:t>
            </a:fld>
            <a:endParaRPr lang="en-US"/>
          </a:p>
        </p:txBody>
      </p:sp>
      <p:sp>
        <p:nvSpPr>
          <p:cNvPr id="8" name="Footer Placeholder 7">
            <a:extLst>
              <a:ext uri="{FF2B5EF4-FFF2-40B4-BE49-F238E27FC236}">
                <a16:creationId xmlns:a16="http://schemas.microsoft.com/office/drawing/2014/main" id="{18D22649-A66C-9C4C-B518-EEB1319D59D2}"/>
              </a:ext>
            </a:extLst>
          </p:cNvPr>
          <p:cNvSpPr>
            <a:spLocks noGrp="1"/>
          </p:cNvSpPr>
          <p:nvPr>
            <p:ph type="ftr" sz="quarter" idx="11"/>
          </p:nvPr>
        </p:nvSpPr>
        <p:spPr>
          <a:xfrm>
            <a:off x="4706458" y="5146976"/>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55478B-BCDD-2541-87E5-A7A4E4D37F33}"/>
              </a:ext>
            </a:extLst>
          </p:cNvPr>
          <p:cNvSpPr>
            <a:spLocks noGrp="1"/>
          </p:cNvSpPr>
          <p:nvPr>
            <p:ph type="sldNum" sz="quarter" idx="12"/>
          </p:nvPr>
        </p:nvSpPr>
        <p:spPr>
          <a:xfrm>
            <a:off x="8610600" y="6356350"/>
            <a:ext cx="2743200" cy="365125"/>
          </a:xfrm>
          <a:prstGeom prst="rect">
            <a:avLst/>
          </a:prstGeom>
        </p:spPr>
        <p:txBody>
          <a:bodyPr/>
          <a:lstStyle/>
          <a:p>
            <a:fld id="{A4844C84-3CF5-EE49-B84A-A98DF08063F6}" type="slidenum">
              <a:rPr lang="en-US" smtClean="0"/>
              <a:t>‹#›</a:t>
            </a:fld>
            <a:endParaRPr lang="en-US"/>
          </a:p>
        </p:txBody>
      </p:sp>
      <p:sp>
        <p:nvSpPr>
          <p:cNvPr id="16" name="Title 1">
            <a:extLst>
              <a:ext uri="{FF2B5EF4-FFF2-40B4-BE49-F238E27FC236}">
                <a16:creationId xmlns:a16="http://schemas.microsoft.com/office/drawing/2014/main" id="{D3E7BEFF-0166-4949-B083-1A151DD2A7E8}"/>
              </a:ext>
            </a:extLst>
          </p:cNvPr>
          <p:cNvSpPr txBox="1">
            <a:spLocks/>
          </p:cNvSpPr>
          <p:nvPr userDrawn="1"/>
        </p:nvSpPr>
        <p:spPr>
          <a:xfrm>
            <a:off x="228599" y="0"/>
            <a:ext cx="116256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i="1" kern="1200">
                <a:solidFill>
                  <a:schemeClr val="accent1">
                    <a:lumMod val="75000"/>
                  </a:schemeClr>
                </a:solidFill>
                <a:latin typeface="+mn-lt"/>
                <a:ea typeface="+mj-ea"/>
                <a:cs typeface="+mj-cs"/>
              </a:defRPr>
            </a:lvl1pPr>
          </a:lstStyle>
          <a:p>
            <a:r>
              <a:rPr lang="en-GB"/>
              <a:t>Click to edit Master title style</a:t>
            </a:r>
            <a:endParaRPr lang="en-US" dirty="0"/>
          </a:p>
        </p:txBody>
      </p:sp>
    </p:spTree>
    <p:extLst>
      <p:ext uri="{BB962C8B-B14F-4D97-AF65-F5344CB8AC3E}">
        <p14:creationId xmlns:p14="http://schemas.microsoft.com/office/powerpoint/2010/main" val="4160460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DCB40E5-946D-6249-B991-636BE2ED00C2}"/>
              </a:ext>
            </a:extLst>
          </p:cNvPr>
          <p:cNvSpPr>
            <a:spLocks noGrp="1"/>
          </p:cNvSpPr>
          <p:nvPr>
            <p:ph type="dt" sz="half" idx="10"/>
          </p:nvPr>
        </p:nvSpPr>
        <p:spPr/>
        <p:txBody>
          <a:bodyPr/>
          <a:lstStyle/>
          <a:p>
            <a:fld id="{D0E77F6A-8FBD-5A44-A3BA-B75A0581A54C}" type="datetimeFigureOut">
              <a:rPr lang="en-US" smtClean="0"/>
              <a:t>1/5/22</a:t>
            </a:fld>
            <a:endParaRPr lang="en-US"/>
          </a:p>
        </p:txBody>
      </p:sp>
      <p:sp>
        <p:nvSpPr>
          <p:cNvPr id="4" name="Footer Placeholder 3">
            <a:extLst>
              <a:ext uri="{FF2B5EF4-FFF2-40B4-BE49-F238E27FC236}">
                <a16:creationId xmlns:a16="http://schemas.microsoft.com/office/drawing/2014/main" id="{6D74EC9C-9A74-DC46-96D1-17E0A11B06C8}"/>
              </a:ext>
            </a:extLst>
          </p:cNvPr>
          <p:cNvSpPr>
            <a:spLocks noGrp="1"/>
          </p:cNvSpPr>
          <p:nvPr>
            <p:ph type="ftr" sz="quarter" idx="11"/>
          </p:nvPr>
        </p:nvSpPr>
        <p:spPr>
          <a:xfrm>
            <a:off x="4706458" y="5146976"/>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78200A02-8902-5448-AB7E-E7C0DC765807}"/>
              </a:ext>
            </a:extLst>
          </p:cNvPr>
          <p:cNvSpPr>
            <a:spLocks noGrp="1"/>
          </p:cNvSpPr>
          <p:nvPr>
            <p:ph type="sldNum" sz="quarter" idx="12"/>
          </p:nvPr>
        </p:nvSpPr>
        <p:spPr>
          <a:xfrm>
            <a:off x="8610600" y="6356350"/>
            <a:ext cx="2743200" cy="365125"/>
          </a:xfrm>
          <a:prstGeom prst="rect">
            <a:avLst/>
          </a:prstGeom>
        </p:spPr>
        <p:txBody>
          <a:bodyPr/>
          <a:lstStyle/>
          <a:p>
            <a:fld id="{A4844C84-3CF5-EE49-B84A-A98DF08063F6}" type="slidenum">
              <a:rPr lang="en-US" smtClean="0"/>
              <a:t>‹#›</a:t>
            </a:fld>
            <a:endParaRPr lang="en-US"/>
          </a:p>
        </p:txBody>
      </p:sp>
      <p:sp>
        <p:nvSpPr>
          <p:cNvPr id="12" name="Title 1">
            <a:extLst>
              <a:ext uri="{FF2B5EF4-FFF2-40B4-BE49-F238E27FC236}">
                <a16:creationId xmlns:a16="http://schemas.microsoft.com/office/drawing/2014/main" id="{606FB2BA-821E-0646-9DD7-E73D4272373C}"/>
              </a:ext>
            </a:extLst>
          </p:cNvPr>
          <p:cNvSpPr>
            <a:spLocks noGrp="1"/>
          </p:cNvSpPr>
          <p:nvPr>
            <p:ph type="title"/>
          </p:nvPr>
        </p:nvSpPr>
        <p:spPr>
          <a:xfrm>
            <a:off x="228599" y="0"/>
            <a:ext cx="11625649" cy="1325563"/>
          </a:xfrm>
          <a:prstGeom prst="rect">
            <a:avLst/>
          </a:prstGeom>
        </p:spPr>
        <p:txBody>
          <a:bodyPr/>
          <a:lstStyle>
            <a:lvl1pPr>
              <a:defRPr i="1">
                <a:solidFill>
                  <a:schemeClr val="accent1">
                    <a:lumMod val="75000"/>
                  </a:schemeClr>
                </a:solidFill>
                <a:latin typeface="+mn-lt"/>
              </a:defRPr>
            </a:lvl1pPr>
          </a:lstStyle>
          <a:p>
            <a:r>
              <a:rPr lang="en-GB" dirty="0"/>
              <a:t>Click to edit Master title style</a:t>
            </a:r>
            <a:endParaRPr lang="en-US" dirty="0"/>
          </a:p>
        </p:txBody>
      </p:sp>
    </p:spTree>
    <p:extLst>
      <p:ext uri="{BB962C8B-B14F-4D97-AF65-F5344CB8AC3E}">
        <p14:creationId xmlns:p14="http://schemas.microsoft.com/office/powerpoint/2010/main" val="193391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52526E-7BC3-7B43-87E7-25422B629814}"/>
              </a:ext>
            </a:extLst>
          </p:cNvPr>
          <p:cNvSpPr>
            <a:spLocks noGrp="1"/>
          </p:cNvSpPr>
          <p:nvPr>
            <p:ph type="dt" sz="half" idx="10"/>
          </p:nvPr>
        </p:nvSpPr>
        <p:spPr/>
        <p:txBody>
          <a:bodyPr/>
          <a:lstStyle/>
          <a:p>
            <a:fld id="{D0E77F6A-8FBD-5A44-A3BA-B75A0581A54C}" type="datetimeFigureOut">
              <a:rPr lang="en-US" smtClean="0"/>
              <a:t>1/5/22</a:t>
            </a:fld>
            <a:endParaRPr lang="en-US"/>
          </a:p>
        </p:txBody>
      </p:sp>
      <p:sp>
        <p:nvSpPr>
          <p:cNvPr id="3" name="Footer Placeholder 2">
            <a:extLst>
              <a:ext uri="{FF2B5EF4-FFF2-40B4-BE49-F238E27FC236}">
                <a16:creationId xmlns:a16="http://schemas.microsoft.com/office/drawing/2014/main" id="{547C0584-FABF-354F-9D1B-C977DEE94A70}"/>
              </a:ext>
            </a:extLst>
          </p:cNvPr>
          <p:cNvSpPr>
            <a:spLocks noGrp="1"/>
          </p:cNvSpPr>
          <p:nvPr>
            <p:ph type="ftr" sz="quarter" idx="11"/>
          </p:nvPr>
        </p:nvSpPr>
        <p:spPr>
          <a:xfrm>
            <a:off x="4706458" y="5146976"/>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DACF694-8669-504B-9AF7-7611EBDB8BA5}"/>
              </a:ext>
            </a:extLst>
          </p:cNvPr>
          <p:cNvSpPr>
            <a:spLocks noGrp="1"/>
          </p:cNvSpPr>
          <p:nvPr>
            <p:ph type="sldNum" sz="quarter" idx="12"/>
          </p:nvPr>
        </p:nvSpPr>
        <p:spPr>
          <a:xfrm>
            <a:off x="8610600" y="6356350"/>
            <a:ext cx="2743200" cy="365125"/>
          </a:xfrm>
          <a:prstGeom prst="rect">
            <a:avLst/>
          </a:prstGeom>
        </p:spPr>
        <p:txBody>
          <a:bodyPr/>
          <a:lstStyle/>
          <a:p>
            <a:fld id="{A4844C84-3CF5-EE49-B84A-A98DF08063F6}" type="slidenum">
              <a:rPr lang="en-US" smtClean="0"/>
              <a:t>‹#›</a:t>
            </a:fld>
            <a:endParaRPr lang="en-US"/>
          </a:p>
        </p:txBody>
      </p:sp>
    </p:spTree>
    <p:extLst>
      <p:ext uri="{BB962C8B-B14F-4D97-AF65-F5344CB8AC3E}">
        <p14:creationId xmlns:p14="http://schemas.microsoft.com/office/powerpoint/2010/main" val="2302222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1ACFA-949B-CE4C-8336-58341E89DF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4827DFD-82AB-E64F-8704-C0C5AC8C3F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832E30E-9C71-0142-A367-2303B80A09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072ADA-CE8F-9B4D-B4DD-F14B4875DF0D}"/>
              </a:ext>
            </a:extLst>
          </p:cNvPr>
          <p:cNvSpPr>
            <a:spLocks noGrp="1"/>
          </p:cNvSpPr>
          <p:nvPr>
            <p:ph type="dt" sz="half" idx="10"/>
          </p:nvPr>
        </p:nvSpPr>
        <p:spPr/>
        <p:txBody>
          <a:bodyPr/>
          <a:lstStyle/>
          <a:p>
            <a:fld id="{D0E77F6A-8FBD-5A44-A3BA-B75A0581A54C}" type="datetimeFigureOut">
              <a:rPr lang="en-US" smtClean="0"/>
              <a:t>1/5/22</a:t>
            </a:fld>
            <a:endParaRPr lang="en-US"/>
          </a:p>
        </p:txBody>
      </p:sp>
      <p:sp>
        <p:nvSpPr>
          <p:cNvPr id="6" name="Footer Placeholder 5">
            <a:extLst>
              <a:ext uri="{FF2B5EF4-FFF2-40B4-BE49-F238E27FC236}">
                <a16:creationId xmlns:a16="http://schemas.microsoft.com/office/drawing/2014/main" id="{52A876EF-014D-964A-9011-4AD3B80236D5}"/>
              </a:ext>
            </a:extLst>
          </p:cNvPr>
          <p:cNvSpPr>
            <a:spLocks noGrp="1"/>
          </p:cNvSpPr>
          <p:nvPr>
            <p:ph type="ftr" sz="quarter" idx="11"/>
          </p:nvPr>
        </p:nvSpPr>
        <p:spPr>
          <a:xfrm>
            <a:off x="4706458" y="5146976"/>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6FDC8E3-BBC0-E541-96C0-DD0C7EDD1DBB}"/>
              </a:ext>
            </a:extLst>
          </p:cNvPr>
          <p:cNvSpPr>
            <a:spLocks noGrp="1"/>
          </p:cNvSpPr>
          <p:nvPr>
            <p:ph type="sldNum" sz="quarter" idx="12"/>
          </p:nvPr>
        </p:nvSpPr>
        <p:spPr>
          <a:xfrm>
            <a:off x="8610600" y="6356350"/>
            <a:ext cx="2743200" cy="365125"/>
          </a:xfrm>
          <a:prstGeom prst="rect">
            <a:avLst/>
          </a:prstGeom>
        </p:spPr>
        <p:txBody>
          <a:bodyPr/>
          <a:lstStyle/>
          <a:p>
            <a:fld id="{A4844C84-3CF5-EE49-B84A-A98DF08063F6}" type="slidenum">
              <a:rPr lang="en-US" smtClean="0"/>
              <a:t>‹#›</a:t>
            </a:fld>
            <a:endParaRPr lang="en-US"/>
          </a:p>
        </p:txBody>
      </p:sp>
    </p:spTree>
    <p:extLst>
      <p:ext uri="{BB962C8B-B14F-4D97-AF65-F5344CB8AC3E}">
        <p14:creationId xmlns:p14="http://schemas.microsoft.com/office/powerpoint/2010/main" val="3816490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4809A-BE4C-ED4D-9249-21882BB7004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8A7D6B4-6B5A-EC46-8A4B-BFA4486E92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5E4425-A2AA-6F48-87FF-4D6200842B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17E66D5-B5D5-014F-BBEF-6E8BEA1F12C2}"/>
              </a:ext>
            </a:extLst>
          </p:cNvPr>
          <p:cNvSpPr>
            <a:spLocks noGrp="1"/>
          </p:cNvSpPr>
          <p:nvPr>
            <p:ph type="dt" sz="half" idx="10"/>
          </p:nvPr>
        </p:nvSpPr>
        <p:spPr/>
        <p:txBody>
          <a:bodyPr/>
          <a:lstStyle/>
          <a:p>
            <a:fld id="{D0E77F6A-8FBD-5A44-A3BA-B75A0581A54C}" type="datetimeFigureOut">
              <a:rPr lang="en-US" smtClean="0"/>
              <a:t>1/5/22</a:t>
            </a:fld>
            <a:endParaRPr lang="en-US"/>
          </a:p>
        </p:txBody>
      </p:sp>
      <p:sp>
        <p:nvSpPr>
          <p:cNvPr id="6" name="Footer Placeholder 5">
            <a:extLst>
              <a:ext uri="{FF2B5EF4-FFF2-40B4-BE49-F238E27FC236}">
                <a16:creationId xmlns:a16="http://schemas.microsoft.com/office/drawing/2014/main" id="{42F0EAA0-CB9C-8241-ABC6-5D937E169F56}"/>
              </a:ext>
            </a:extLst>
          </p:cNvPr>
          <p:cNvSpPr>
            <a:spLocks noGrp="1"/>
          </p:cNvSpPr>
          <p:nvPr>
            <p:ph type="ftr" sz="quarter" idx="11"/>
          </p:nvPr>
        </p:nvSpPr>
        <p:spPr>
          <a:xfrm>
            <a:off x="4706458" y="5146976"/>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4B86AFE-6E03-C940-B9A3-07057E8B1D09}"/>
              </a:ext>
            </a:extLst>
          </p:cNvPr>
          <p:cNvSpPr>
            <a:spLocks noGrp="1"/>
          </p:cNvSpPr>
          <p:nvPr>
            <p:ph type="sldNum" sz="quarter" idx="12"/>
          </p:nvPr>
        </p:nvSpPr>
        <p:spPr>
          <a:xfrm>
            <a:off x="8610600" y="6356350"/>
            <a:ext cx="2743200" cy="365125"/>
          </a:xfrm>
          <a:prstGeom prst="rect">
            <a:avLst/>
          </a:prstGeom>
        </p:spPr>
        <p:txBody>
          <a:bodyPr/>
          <a:lstStyle/>
          <a:p>
            <a:fld id="{A4844C84-3CF5-EE49-B84A-A98DF08063F6}" type="slidenum">
              <a:rPr lang="en-US" smtClean="0"/>
              <a:t>‹#›</a:t>
            </a:fld>
            <a:endParaRPr lang="en-US"/>
          </a:p>
        </p:txBody>
      </p:sp>
    </p:spTree>
    <p:extLst>
      <p:ext uri="{BB962C8B-B14F-4D97-AF65-F5344CB8AC3E}">
        <p14:creationId xmlns:p14="http://schemas.microsoft.com/office/powerpoint/2010/main" val="1570025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89593F-5AF3-F140-A912-71E3AF0D9A9F}"/>
              </a:ext>
            </a:extLst>
          </p:cNvPr>
          <p:cNvSpPr>
            <a:spLocks noGrp="1"/>
          </p:cNvSpPr>
          <p:nvPr>
            <p:ph type="title"/>
          </p:nvPr>
        </p:nvSpPr>
        <p:spPr>
          <a:xfrm>
            <a:off x="340963" y="365125"/>
            <a:ext cx="11513286"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49177ED4-A49E-C244-9904-B2BF25036577}"/>
              </a:ext>
            </a:extLst>
          </p:cNvPr>
          <p:cNvSpPr>
            <a:spLocks noGrp="1"/>
          </p:cNvSpPr>
          <p:nvPr>
            <p:ph type="body" idx="1"/>
          </p:nvPr>
        </p:nvSpPr>
        <p:spPr>
          <a:xfrm>
            <a:off x="337751" y="1825625"/>
            <a:ext cx="11516497"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EFC108D8-4F5F-1242-BB24-C4482D61DBDE}"/>
              </a:ext>
            </a:extLst>
          </p:cNvPr>
          <p:cNvSpPr>
            <a:spLocks noGrp="1"/>
          </p:cNvSpPr>
          <p:nvPr>
            <p:ph type="dt" sz="half" idx="2"/>
          </p:nvPr>
        </p:nvSpPr>
        <p:spPr>
          <a:xfrm>
            <a:off x="4996251" y="6337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E77F6A-8FBD-5A44-A3BA-B75A0581A54C}" type="datetimeFigureOut">
              <a:rPr lang="en-US" smtClean="0"/>
              <a:t>1/5/22</a:t>
            </a:fld>
            <a:endParaRPr lang="en-US"/>
          </a:p>
        </p:txBody>
      </p:sp>
      <p:sp>
        <p:nvSpPr>
          <p:cNvPr id="10" name="Parallelogram 9">
            <a:extLst>
              <a:ext uri="{FF2B5EF4-FFF2-40B4-BE49-F238E27FC236}">
                <a16:creationId xmlns:a16="http://schemas.microsoft.com/office/drawing/2014/main" id="{141F159B-A962-5B4F-BF25-A3222E753123}"/>
              </a:ext>
            </a:extLst>
          </p:cNvPr>
          <p:cNvSpPr/>
          <p:nvPr userDrawn="1"/>
        </p:nvSpPr>
        <p:spPr>
          <a:xfrm>
            <a:off x="9783463"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73243739-43A4-074F-A592-230E72CB727C}"/>
              </a:ext>
            </a:extLst>
          </p:cNvPr>
          <p:cNvSpPr/>
          <p:nvPr userDrawn="1"/>
        </p:nvSpPr>
        <p:spPr>
          <a:xfrm>
            <a:off x="10290604"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47273172-5559-1447-9A99-774274280326}"/>
              </a:ext>
            </a:extLst>
          </p:cNvPr>
          <p:cNvSpPr/>
          <p:nvPr userDrawn="1"/>
        </p:nvSpPr>
        <p:spPr>
          <a:xfrm>
            <a:off x="10798518"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A22CC98-EBF3-C747-899D-F9077E9DBB8A}"/>
              </a:ext>
            </a:extLst>
          </p:cNvPr>
          <p:cNvSpPr txBox="1"/>
          <p:nvPr userDrawn="1"/>
        </p:nvSpPr>
        <p:spPr>
          <a:xfrm>
            <a:off x="46079" y="6268449"/>
            <a:ext cx="4565677" cy="584775"/>
          </a:xfrm>
          <a:prstGeom prst="rect">
            <a:avLst/>
          </a:prstGeom>
          <a:noFill/>
        </p:spPr>
        <p:txBody>
          <a:bodyPr wrap="square" rtlCol="0">
            <a:spAutoFit/>
          </a:bodyPr>
          <a:lstStyle/>
          <a:p>
            <a:r>
              <a:rPr lang="en-US" sz="1600" dirty="0">
                <a:solidFill>
                  <a:schemeClr val="accent1">
                    <a:lumMod val="75000"/>
                  </a:schemeClr>
                </a:solidFill>
              </a:rPr>
              <a:t>Rebecca Colquhoun   </a:t>
            </a:r>
          </a:p>
          <a:p>
            <a:r>
              <a:rPr lang="en-US" sz="1600" dirty="0">
                <a:solidFill>
                  <a:schemeClr val="accent1">
                    <a:lumMod val="75000"/>
                  </a:schemeClr>
                </a:solidFill>
              </a:rPr>
              <a:t>@RebeccaC13 -- </a:t>
            </a:r>
            <a:r>
              <a:rPr lang="en-US" sz="1600" dirty="0" err="1">
                <a:solidFill>
                  <a:schemeClr val="accent1">
                    <a:lumMod val="75000"/>
                  </a:schemeClr>
                </a:solidFill>
              </a:rPr>
              <a:t>rebecca.colquhoun@univ.ox.ac.uk</a:t>
            </a:r>
            <a:endParaRPr lang="en-US" sz="1600" dirty="0">
              <a:solidFill>
                <a:schemeClr val="accent1">
                  <a:lumMod val="75000"/>
                </a:schemeClr>
              </a:solidFill>
            </a:endParaRPr>
          </a:p>
        </p:txBody>
      </p:sp>
      <p:sp>
        <p:nvSpPr>
          <p:cNvPr id="9" name="Parallelogram 8">
            <a:extLst>
              <a:ext uri="{FF2B5EF4-FFF2-40B4-BE49-F238E27FC236}">
                <a16:creationId xmlns:a16="http://schemas.microsoft.com/office/drawing/2014/main" id="{FDB2906F-FBA1-214E-BC68-CB86A1CFCDB8}"/>
              </a:ext>
            </a:extLst>
          </p:cNvPr>
          <p:cNvSpPr/>
          <p:nvPr userDrawn="1"/>
        </p:nvSpPr>
        <p:spPr>
          <a:xfrm>
            <a:off x="9269575"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24872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accent1">
              <a:lumMod val="75000"/>
            </a:schemeClr>
          </a:solidFill>
          <a:latin typeface="UD Digi Kyokasho N-R" panose="02020400000000000000" pitchFamily="49" charset="-128"/>
          <a:ea typeface="UD Digi Kyokasho N-R" panose="02020400000000000000" pitchFamily="49"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alibri Light" panose="020F0502020204030204" pitchFamily="34" charset="0"/>
          <a:ea typeface="+mn-ea"/>
          <a:cs typeface="Calibri Light"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alibri Light" panose="020F0502020204030204" pitchFamily="34" charset="0"/>
          <a:ea typeface="+mn-ea"/>
          <a:cs typeface="Calibri Light"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alibri Light" panose="020F0502020204030204" pitchFamily="34" charset="0"/>
          <a:ea typeface="+mn-ea"/>
          <a:cs typeface="Calibri Light"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Light" panose="020F0502020204030204" pitchFamily="34" charset="0"/>
          <a:ea typeface="+mn-ea"/>
          <a:cs typeface="Calibri Light"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Light" panose="020F0502020204030204" pitchFamily="34" charset="0"/>
          <a:ea typeface="+mn-ea"/>
          <a:cs typeface="Calibri Light"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6.png"/><Relationship Id="rId7" Type="http://schemas.microsoft.com/office/2007/relationships/hdphoto" Target="../media/hdphoto5.wdp"/><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microsoft.com/office/2007/relationships/hdphoto" Target="../media/hdphoto4.wdp"/><Relationship Id="rId5" Type="http://schemas.microsoft.com/office/2007/relationships/hdphoto" Target="../media/hdphoto3.wdp"/><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6.jpeg"/><Relationship Id="rId10" Type="http://schemas.openxmlformats.org/officeDocument/2006/relationships/image" Target="../media/image7.jpg"/><Relationship Id="rId4" Type="http://schemas.openxmlformats.org/officeDocument/2006/relationships/image" Target="../media/image5.jpe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4.jpe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6.jpeg"/><Relationship Id="rId10" Type="http://schemas.openxmlformats.org/officeDocument/2006/relationships/image" Target="../media/image7.jpg"/><Relationship Id="rId4" Type="http://schemas.openxmlformats.org/officeDocument/2006/relationships/image" Target="../media/image5.jpe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4.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6.jpeg"/><Relationship Id="rId10" Type="http://schemas.openxmlformats.org/officeDocument/2006/relationships/image" Target="../media/image7.jpg"/><Relationship Id="rId4" Type="http://schemas.openxmlformats.org/officeDocument/2006/relationships/image" Target="../media/image5.jpe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4.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ustomXml" Target="../ink/ink7.xml"/><Relationship Id="rId5" Type="http://schemas.openxmlformats.org/officeDocument/2006/relationships/image" Target="../media/image6.jpeg"/><Relationship Id="rId10" Type="http://schemas.openxmlformats.org/officeDocument/2006/relationships/image" Target="../media/image7.jpg"/><Relationship Id="rId4" Type="http://schemas.openxmlformats.org/officeDocument/2006/relationships/image" Target="../media/image5.jpe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A87D7-51C4-214F-A511-C79E77E6C925}"/>
              </a:ext>
            </a:extLst>
          </p:cNvPr>
          <p:cNvSpPr>
            <a:spLocks noGrp="1"/>
          </p:cNvSpPr>
          <p:nvPr>
            <p:ph type="title" idx="4294967295"/>
          </p:nvPr>
        </p:nvSpPr>
        <p:spPr>
          <a:xfrm>
            <a:off x="464518" y="1697737"/>
            <a:ext cx="9936058" cy="2138993"/>
          </a:xfrm>
        </p:spPr>
        <p:txBody>
          <a:bodyPr>
            <a:normAutofit fontScale="90000"/>
          </a:bodyPr>
          <a:lstStyle/>
          <a:p>
            <a:r>
              <a:rPr lang="en-GB" sz="6000" dirty="0">
                <a:solidFill>
                  <a:schemeClr val="accent2"/>
                </a:solidFill>
                <a:latin typeface="UD Digi Kyokasho N-R" panose="02020400000000000000" pitchFamily="49" charset="-128"/>
                <a:ea typeface="UD Digi Kyokasho N-R" panose="02020400000000000000" pitchFamily="49" charset="-128"/>
              </a:rPr>
              <a:t>INVESTIGATING EARTHQUAKE DETERMINISM WITH A MULTI-METHOD APPROACH</a:t>
            </a:r>
          </a:p>
        </p:txBody>
      </p:sp>
      <p:sp>
        <p:nvSpPr>
          <p:cNvPr id="16" name="TextBox 15">
            <a:extLst>
              <a:ext uri="{FF2B5EF4-FFF2-40B4-BE49-F238E27FC236}">
                <a16:creationId xmlns:a16="http://schemas.microsoft.com/office/drawing/2014/main" id="{28F5CAA7-A062-5643-AE26-BF59187EF710}"/>
              </a:ext>
            </a:extLst>
          </p:cNvPr>
          <p:cNvSpPr txBox="1"/>
          <p:nvPr/>
        </p:nvSpPr>
        <p:spPr>
          <a:xfrm>
            <a:off x="75956" y="-11191"/>
            <a:ext cx="7377544" cy="523220"/>
          </a:xfrm>
          <a:prstGeom prst="rect">
            <a:avLst/>
          </a:prstGeom>
          <a:noFill/>
        </p:spPr>
        <p:txBody>
          <a:bodyPr wrap="square" rtlCol="0">
            <a:spAutoFit/>
          </a:bodyPr>
          <a:lstStyle/>
          <a:p>
            <a:r>
              <a:rPr lang="en-GB" sz="2800" dirty="0">
                <a:solidFill>
                  <a:schemeClr val="tx2"/>
                </a:solidFill>
                <a:latin typeface="Calibri Light" panose="020F0302020204030204" pitchFamily="34" charset="0"/>
                <a:cs typeface="Calibri Light" panose="020F0302020204030204" pitchFamily="34" charset="0"/>
              </a:rPr>
              <a:t>Transfer of Status</a:t>
            </a:r>
          </a:p>
        </p:txBody>
      </p:sp>
      <p:cxnSp>
        <p:nvCxnSpPr>
          <p:cNvPr id="19" name="Straight Connector 18">
            <a:extLst>
              <a:ext uri="{FF2B5EF4-FFF2-40B4-BE49-F238E27FC236}">
                <a16:creationId xmlns:a16="http://schemas.microsoft.com/office/drawing/2014/main" id="{B697CB13-3848-B04C-A89B-7825A3C66129}"/>
              </a:ext>
            </a:extLst>
          </p:cNvPr>
          <p:cNvCxnSpPr>
            <a:cxnSpLocks/>
          </p:cNvCxnSpPr>
          <p:nvPr/>
        </p:nvCxnSpPr>
        <p:spPr>
          <a:xfrm>
            <a:off x="464518" y="3844398"/>
            <a:ext cx="8148453" cy="0"/>
          </a:xfrm>
          <a:prstGeom prst="line">
            <a:avLst/>
          </a:prstGeom>
          <a:ln w="76200" cap="rnd">
            <a:solidFill>
              <a:srgbClr val="04173A"/>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02D0DF1-D673-1844-9D90-DD5C28F17C6C}"/>
              </a:ext>
            </a:extLst>
          </p:cNvPr>
          <p:cNvSpPr/>
          <p:nvPr/>
        </p:nvSpPr>
        <p:spPr>
          <a:xfrm>
            <a:off x="464518" y="3696925"/>
            <a:ext cx="6561500" cy="112003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sz="4400" dirty="0">
                <a:solidFill>
                  <a:srgbClr val="04183B"/>
                </a:solidFill>
                <a:latin typeface="Calibri Light" panose="020F0502020204030204" pitchFamily="34" charset="0"/>
                <a:cs typeface="Calibri Light" panose="020F0502020204030204" pitchFamily="34" charset="0"/>
              </a:rPr>
              <a:t>Rebecca L. Colquhoun </a:t>
            </a:r>
            <a:r>
              <a:rPr lang="en-US" sz="2000" dirty="0">
                <a:solidFill>
                  <a:srgbClr val="04183B"/>
                </a:solidFill>
                <a:latin typeface="Calibri Light" panose="020F0502020204030204" pitchFamily="34" charset="0"/>
                <a:cs typeface="Calibri Light" panose="020F0502020204030204" pitchFamily="34" charset="0"/>
              </a:rPr>
              <a:t>(she/they)</a:t>
            </a:r>
            <a:endParaRPr lang="en-US" sz="4400" dirty="0">
              <a:solidFill>
                <a:srgbClr val="04183B"/>
              </a:solidFill>
              <a:latin typeface="Calibri Light" panose="020F0502020204030204" pitchFamily="34" charset="0"/>
              <a:cs typeface="Calibri Light" panose="020F0502020204030204" pitchFamily="34" charset="0"/>
            </a:endParaRPr>
          </a:p>
        </p:txBody>
      </p:sp>
      <p:pic>
        <p:nvPicPr>
          <p:cNvPr id="8" name="Picture 4" descr="NERC - Home">
            <a:extLst>
              <a:ext uri="{FF2B5EF4-FFF2-40B4-BE49-F238E27FC236}">
                <a16:creationId xmlns:a16="http://schemas.microsoft.com/office/drawing/2014/main" id="{A1DF612A-EA47-4C4F-A256-40565E500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5520" y="6236469"/>
            <a:ext cx="2426692" cy="647118"/>
          </a:xfrm>
          <a:prstGeom prst="rect">
            <a:avLst/>
          </a:prstGeom>
          <a:solidFill>
            <a:schemeClr val="bg1"/>
          </a:solidFill>
        </p:spPr>
      </p:pic>
      <p:pic>
        <p:nvPicPr>
          <p:cNvPr id="11" name="Picture 6" descr="University College Oxford">
            <a:extLst>
              <a:ext uri="{FF2B5EF4-FFF2-40B4-BE49-F238E27FC236}">
                <a16:creationId xmlns:a16="http://schemas.microsoft.com/office/drawing/2014/main" id="{45FC0959-592F-5C46-8546-FEE1133452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5954" y="5258806"/>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C34AEC5-62C2-CA4B-BDA8-0D5AC08EE9F5}"/>
              </a:ext>
            </a:extLst>
          </p:cNvPr>
          <p:cNvSpPr/>
          <p:nvPr/>
        </p:nvSpPr>
        <p:spPr>
          <a:xfrm>
            <a:off x="0" y="6496766"/>
            <a:ext cx="4920642" cy="369332"/>
          </a:xfrm>
          <a:prstGeom prst="rect">
            <a:avLst/>
          </a:prstGeom>
        </p:spPr>
        <p:txBody>
          <a:bodyPr wrap="none">
            <a:spAutoFit/>
          </a:bodyPr>
          <a:lstStyle/>
          <a:p>
            <a:pPr algn="ctr"/>
            <a:r>
              <a:rPr lang="en-US" dirty="0">
                <a:solidFill>
                  <a:srgbClr val="04183B"/>
                </a:solidFill>
                <a:latin typeface="Calibri Light" panose="020F0502020204030204" pitchFamily="34" charset="0"/>
                <a:cs typeface="Calibri Light" panose="020F0502020204030204" pitchFamily="34" charset="0"/>
              </a:rPr>
              <a:t>@RebeccaC13 -- </a:t>
            </a:r>
            <a:r>
              <a:rPr lang="en-US" dirty="0" err="1">
                <a:solidFill>
                  <a:srgbClr val="04183B"/>
                </a:solidFill>
                <a:latin typeface="Calibri Light" panose="020F0502020204030204" pitchFamily="34" charset="0"/>
                <a:cs typeface="Calibri Light" panose="020F0502020204030204" pitchFamily="34" charset="0"/>
              </a:rPr>
              <a:t>rebecca.colquhoun@univ.ox.ac.uk</a:t>
            </a:r>
            <a:endParaRPr lang="en-US" dirty="0">
              <a:solidFill>
                <a:srgbClr val="04183B"/>
              </a:solidFill>
              <a:latin typeface="Calibri Light" panose="020F0502020204030204" pitchFamily="34" charset="0"/>
              <a:cs typeface="Calibri Light" panose="020F0502020204030204" pitchFamily="34" charset="0"/>
            </a:endParaRPr>
          </a:p>
        </p:txBody>
      </p:sp>
      <p:sp>
        <p:nvSpPr>
          <p:cNvPr id="13" name="Rectangle 12">
            <a:extLst>
              <a:ext uri="{FF2B5EF4-FFF2-40B4-BE49-F238E27FC236}">
                <a16:creationId xmlns:a16="http://schemas.microsoft.com/office/drawing/2014/main" id="{99983AA2-5440-9643-920F-669791F610E4}"/>
              </a:ext>
            </a:extLst>
          </p:cNvPr>
          <p:cNvSpPr/>
          <p:nvPr/>
        </p:nvSpPr>
        <p:spPr>
          <a:xfrm>
            <a:off x="464518" y="4473496"/>
            <a:ext cx="7244222" cy="68692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800" dirty="0">
                <a:solidFill>
                  <a:srgbClr val="04183B"/>
                </a:solidFill>
                <a:latin typeface="Calibri Light" panose="020F0502020204030204" pitchFamily="34" charset="0"/>
                <a:cs typeface="Calibri Light" panose="020F0502020204030204" pitchFamily="34" charset="0"/>
              </a:rPr>
              <a:t>Supervisors: Jess Hawthorne and Tom Garth (ISC)</a:t>
            </a:r>
          </a:p>
        </p:txBody>
      </p:sp>
    </p:spTree>
    <p:extLst>
      <p:ext uri="{BB962C8B-B14F-4D97-AF65-F5344CB8AC3E}">
        <p14:creationId xmlns:p14="http://schemas.microsoft.com/office/powerpoint/2010/main" val="3535874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9E995-6A5C-5742-AB22-8B7AD0C31843}"/>
              </a:ext>
            </a:extLst>
          </p:cNvPr>
          <p:cNvSpPr>
            <a:spLocks noGrp="1"/>
          </p:cNvSpPr>
          <p:nvPr>
            <p:ph type="title"/>
          </p:nvPr>
        </p:nvSpPr>
        <p:spPr/>
        <p:txBody>
          <a:bodyPr/>
          <a:lstStyle/>
          <a:p>
            <a:r>
              <a:rPr lang="en-US" i="0" dirty="0"/>
              <a:t>WHAT HAS BEEN DONE BEFORE?</a:t>
            </a:r>
          </a:p>
        </p:txBody>
      </p:sp>
      <p:sp>
        <p:nvSpPr>
          <p:cNvPr id="3" name="Content Placeholder 2">
            <a:extLst>
              <a:ext uri="{FF2B5EF4-FFF2-40B4-BE49-F238E27FC236}">
                <a16:creationId xmlns:a16="http://schemas.microsoft.com/office/drawing/2014/main" id="{19AFBED5-6D17-384D-94BC-AB3DA496CC33}"/>
              </a:ext>
            </a:extLst>
          </p:cNvPr>
          <p:cNvSpPr>
            <a:spLocks noGrp="1"/>
          </p:cNvSpPr>
          <p:nvPr>
            <p:ph idx="1"/>
          </p:nvPr>
        </p:nvSpPr>
        <p:spPr/>
        <p:txBody>
          <a:bodyPr/>
          <a:lstStyle/>
          <a:p>
            <a:r>
              <a:rPr lang="en-GB" dirty="0"/>
              <a:t>Source-time functions </a:t>
            </a:r>
            <a:r>
              <a:rPr lang="en-GB" dirty="0">
                <a:latin typeface="Arial" panose="020B0604020202020204" pitchFamily="34" charset="0"/>
                <a:cs typeface="Arial" panose="020B0604020202020204" pitchFamily="34" charset="0"/>
              </a:rPr>
              <a:t>→</a:t>
            </a:r>
            <a:r>
              <a:rPr lang="en-GB" dirty="0"/>
              <a:t> </a:t>
            </a:r>
            <a:r>
              <a:rPr lang="en-GB" dirty="0">
                <a:sym typeface="Wingdings" pitchFamily="2" charset="2"/>
              </a:rPr>
              <a:t>NON-DETERMINISTIC</a:t>
            </a:r>
          </a:p>
          <a:p>
            <a:pPr lvl="1"/>
            <a:r>
              <a:rPr lang="en-GB" dirty="0">
                <a:sym typeface="Wingdings" pitchFamily="2" charset="2"/>
              </a:rPr>
              <a:t>Look at a narrow magnitude window + limited settings</a:t>
            </a:r>
          </a:p>
          <a:p>
            <a:pPr lvl="1"/>
            <a:r>
              <a:rPr lang="en-GB" dirty="0">
                <a:sym typeface="Wingdings" pitchFamily="2" charset="2"/>
              </a:rPr>
              <a:t>Only used down to approx. M6 </a:t>
            </a:r>
            <a:r>
              <a:rPr lang="en-GB" sz="1800" dirty="0">
                <a:sym typeface="Wingdings" pitchFamily="2" charset="2"/>
              </a:rPr>
              <a:t>(Meier </a:t>
            </a:r>
            <a:r>
              <a:rPr lang="en-GB" sz="1800" i="1" dirty="0">
                <a:sym typeface="Wingdings" pitchFamily="2" charset="2"/>
              </a:rPr>
              <a:t>et al. </a:t>
            </a:r>
            <a:r>
              <a:rPr lang="en-GB" sz="1800" dirty="0">
                <a:sym typeface="Wingdings" pitchFamily="2" charset="2"/>
              </a:rPr>
              <a:t>2017)</a:t>
            </a:r>
          </a:p>
          <a:p>
            <a:endParaRPr lang="en-GB" dirty="0"/>
          </a:p>
          <a:p>
            <a:pPr lvl="1"/>
            <a:endParaRPr lang="en-GB" dirty="0"/>
          </a:p>
          <a:p>
            <a:endParaRPr lang="en-US" dirty="0"/>
          </a:p>
        </p:txBody>
      </p:sp>
      <p:pic>
        <p:nvPicPr>
          <p:cNvPr id="8" name="Picture 7" descr="Chart&#10;&#10;Description automatically generated">
            <a:extLst>
              <a:ext uri="{FF2B5EF4-FFF2-40B4-BE49-F238E27FC236}">
                <a16:creationId xmlns:a16="http://schemas.microsoft.com/office/drawing/2014/main" id="{008A8FF6-D494-E94E-B29F-E55C28711F11}"/>
              </a:ext>
            </a:extLst>
          </p:cNvPr>
          <p:cNvPicPr>
            <a:picLocks noChangeAspect="1"/>
          </p:cNvPicPr>
          <p:nvPr/>
        </p:nvPicPr>
        <p:blipFill rotWithShape="1">
          <a:blip r:embed="rId3"/>
          <a:srcRect l="5308" r="51612" b="6753"/>
          <a:stretch/>
        </p:blipFill>
        <p:spPr>
          <a:xfrm>
            <a:off x="2187019" y="2788458"/>
            <a:ext cx="2861310" cy="3197563"/>
          </a:xfrm>
          <a:prstGeom prst="rect">
            <a:avLst/>
          </a:prstGeom>
        </p:spPr>
      </p:pic>
      <p:pic>
        <p:nvPicPr>
          <p:cNvPr id="15" name="Picture 14" descr="Chart&#10;&#10;Description automatically generated">
            <a:extLst>
              <a:ext uri="{FF2B5EF4-FFF2-40B4-BE49-F238E27FC236}">
                <a16:creationId xmlns:a16="http://schemas.microsoft.com/office/drawing/2014/main" id="{D1E0D2B9-A17A-B74D-83CC-3E511D141F34}"/>
              </a:ext>
            </a:extLst>
          </p:cNvPr>
          <p:cNvPicPr>
            <a:picLocks noChangeAspect="1"/>
          </p:cNvPicPr>
          <p:nvPr/>
        </p:nvPicPr>
        <p:blipFill rotWithShape="1">
          <a:blip r:embed="rId3"/>
          <a:srcRect l="54031" b="7558"/>
          <a:stretch/>
        </p:blipFill>
        <p:spPr>
          <a:xfrm>
            <a:off x="6172200" y="2816093"/>
            <a:ext cx="3053209" cy="3169928"/>
          </a:xfrm>
          <a:prstGeom prst="rect">
            <a:avLst/>
          </a:prstGeom>
        </p:spPr>
      </p:pic>
      <p:sp>
        <p:nvSpPr>
          <p:cNvPr id="16" name="TextBox 15">
            <a:extLst>
              <a:ext uri="{FF2B5EF4-FFF2-40B4-BE49-F238E27FC236}">
                <a16:creationId xmlns:a16="http://schemas.microsoft.com/office/drawing/2014/main" id="{A7FEEB21-BF27-5E4C-AE41-88904807F174}"/>
              </a:ext>
            </a:extLst>
          </p:cNvPr>
          <p:cNvSpPr txBox="1"/>
          <p:nvPr/>
        </p:nvSpPr>
        <p:spPr>
          <a:xfrm>
            <a:off x="1196636" y="3740908"/>
            <a:ext cx="990383" cy="923330"/>
          </a:xfrm>
          <a:prstGeom prst="rect">
            <a:avLst/>
          </a:prstGeom>
          <a:noFill/>
        </p:spPr>
        <p:txBody>
          <a:bodyPr wrap="square" rtlCol="0">
            <a:spAutoFit/>
          </a:bodyPr>
          <a:lstStyle/>
          <a:p>
            <a:r>
              <a:rPr lang="en-GB" dirty="0">
                <a:solidFill>
                  <a:schemeClr val="accent1">
                    <a:lumMod val="75000"/>
                  </a:schemeClr>
                </a:solidFill>
                <a:latin typeface="Calibri Light" panose="020F0302020204030204" pitchFamily="34" charset="0"/>
                <a:cs typeface="Calibri Light" panose="020F0302020204030204" pitchFamily="34" charset="0"/>
              </a:rPr>
              <a:t>Moment rate (Nm/s)</a:t>
            </a:r>
          </a:p>
        </p:txBody>
      </p:sp>
      <p:sp>
        <p:nvSpPr>
          <p:cNvPr id="17" name="TextBox 16">
            <a:extLst>
              <a:ext uri="{FF2B5EF4-FFF2-40B4-BE49-F238E27FC236}">
                <a16:creationId xmlns:a16="http://schemas.microsoft.com/office/drawing/2014/main" id="{2B71ACD1-EAE8-574E-8EE2-3DE398B98C2B}"/>
              </a:ext>
            </a:extLst>
          </p:cNvPr>
          <p:cNvSpPr txBox="1"/>
          <p:nvPr/>
        </p:nvSpPr>
        <p:spPr>
          <a:xfrm>
            <a:off x="3055288" y="5925036"/>
            <a:ext cx="990383" cy="369332"/>
          </a:xfrm>
          <a:prstGeom prst="rect">
            <a:avLst/>
          </a:prstGeom>
          <a:noFill/>
        </p:spPr>
        <p:txBody>
          <a:bodyPr wrap="square" rtlCol="0">
            <a:spAutoFit/>
          </a:bodyPr>
          <a:lstStyle/>
          <a:p>
            <a:r>
              <a:rPr lang="en-GB" dirty="0">
                <a:solidFill>
                  <a:schemeClr val="accent1">
                    <a:lumMod val="75000"/>
                  </a:schemeClr>
                </a:solidFill>
                <a:latin typeface="Calibri Light" panose="020F0302020204030204" pitchFamily="34" charset="0"/>
                <a:cs typeface="Calibri Light" panose="020F0302020204030204" pitchFamily="34" charset="0"/>
              </a:rPr>
              <a:t>Time (s)</a:t>
            </a:r>
          </a:p>
        </p:txBody>
      </p:sp>
      <p:sp>
        <p:nvSpPr>
          <p:cNvPr id="18" name="TextBox 17">
            <a:extLst>
              <a:ext uri="{FF2B5EF4-FFF2-40B4-BE49-F238E27FC236}">
                <a16:creationId xmlns:a16="http://schemas.microsoft.com/office/drawing/2014/main" id="{28910463-8631-0749-9E0C-B7757746784A}"/>
              </a:ext>
            </a:extLst>
          </p:cNvPr>
          <p:cNvSpPr txBox="1"/>
          <p:nvPr/>
        </p:nvSpPr>
        <p:spPr>
          <a:xfrm>
            <a:off x="5048329" y="3740908"/>
            <a:ext cx="1271207" cy="923330"/>
          </a:xfrm>
          <a:prstGeom prst="rect">
            <a:avLst/>
          </a:prstGeom>
          <a:noFill/>
        </p:spPr>
        <p:txBody>
          <a:bodyPr wrap="square" rtlCol="0">
            <a:spAutoFit/>
          </a:bodyPr>
          <a:lstStyle/>
          <a:p>
            <a:r>
              <a:rPr lang="en-GB" dirty="0">
                <a:solidFill>
                  <a:schemeClr val="accent1">
                    <a:lumMod val="75000"/>
                  </a:schemeClr>
                </a:solidFill>
                <a:latin typeface="Calibri Light" panose="020F0302020204030204" pitchFamily="34" charset="0"/>
                <a:cs typeface="Calibri Light" panose="020F0302020204030204" pitchFamily="34" charset="0"/>
              </a:rPr>
              <a:t>Normalised moment rate</a:t>
            </a:r>
          </a:p>
        </p:txBody>
      </p:sp>
      <p:sp>
        <p:nvSpPr>
          <p:cNvPr id="19" name="TextBox 18">
            <a:extLst>
              <a:ext uri="{FF2B5EF4-FFF2-40B4-BE49-F238E27FC236}">
                <a16:creationId xmlns:a16="http://schemas.microsoft.com/office/drawing/2014/main" id="{9670508F-B2C0-A846-ADED-82E36667C6ED}"/>
              </a:ext>
            </a:extLst>
          </p:cNvPr>
          <p:cNvSpPr txBox="1"/>
          <p:nvPr/>
        </p:nvSpPr>
        <p:spPr>
          <a:xfrm>
            <a:off x="6818100" y="5969808"/>
            <a:ext cx="1761283" cy="369332"/>
          </a:xfrm>
          <a:prstGeom prst="rect">
            <a:avLst/>
          </a:prstGeom>
          <a:noFill/>
        </p:spPr>
        <p:txBody>
          <a:bodyPr wrap="square" rtlCol="0">
            <a:spAutoFit/>
          </a:bodyPr>
          <a:lstStyle/>
          <a:p>
            <a:r>
              <a:rPr lang="en-GB" dirty="0">
                <a:solidFill>
                  <a:schemeClr val="accent1">
                    <a:lumMod val="75000"/>
                  </a:schemeClr>
                </a:solidFill>
                <a:latin typeface="Calibri Light" panose="020F0302020204030204" pitchFamily="34" charset="0"/>
                <a:cs typeface="Calibri Light" panose="020F0302020204030204" pitchFamily="34" charset="0"/>
              </a:rPr>
              <a:t>Normalised time</a:t>
            </a:r>
          </a:p>
        </p:txBody>
      </p:sp>
      <p:sp>
        <p:nvSpPr>
          <p:cNvPr id="20" name="TextBox 19">
            <a:extLst>
              <a:ext uri="{FF2B5EF4-FFF2-40B4-BE49-F238E27FC236}">
                <a16:creationId xmlns:a16="http://schemas.microsoft.com/office/drawing/2014/main" id="{3E58EFCA-8CB7-B340-A7E3-78A3D297C2F8}"/>
              </a:ext>
            </a:extLst>
          </p:cNvPr>
          <p:cNvSpPr txBox="1"/>
          <p:nvPr/>
        </p:nvSpPr>
        <p:spPr>
          <a:xfrm>
            <a:off x="5048328" y="4600438"/>
            <a:ext cx="1271207" cy="338554"/>
          </a:xfrm>
          <a:prstGeom prst="rect">
            <a:avLst/>
          </a:prstGeom>
          <a:noFill/>
        </p:spPr>
        <p:txBody>
          <a:bodyPr wrap="square" rtlCol="0">
            <a:spAutoFit/>
          </a:bodyPr>
          <a:lstStyle/>
          <a:p>
            <a:r>
              <a:rPr lang="en-GB" sz="1600" dirty="0">
                <a:solidFill>
                  <a:schemeClr val="accent1">
                    <a:lumMod val="75000"/>
                  </a:schemeClr>
                </a:solidFill>
                <a:latin typeface="Calibri Light" panose="020F0302020204030204" pitchFamily="34" charset="0"/>
                <a:cs typeface="Calibri Light" panose="020F0302020204030204" pitchFamily="34" charset="0"/>
              </a:rPr>
              <a:t>(so area = 1)</a:t>
            </a:r>
          </a:p>
        </p:txBody>
      </p:sp>
      <p:sp>
        <p:nvSpPr>
          <p:cNvPr id="21" name="TextBox 20">
            <a:extLst>
              <a:ext uri="{FF2B5EF4-FFF2-40B4-BE49-F238E27FC236}">
                <a16:creationId xmlns:a16="http://schemas.microsoft.com/office/drawing/2014/main" id="{961874D4-0284-D947-AE61-A87D6A3ADAB0}"/>
              </a:ext>
            </a:extLst>
          </p:cNvPr>
          <p:cNvSpPr txBox="1"/>
          <p:nvPr/>
        </p:nvSpPr>
        <p:spPr>
          <a:xfrm>
            <a:off x="6370489" y="6236028"/>
            <a:ext cx="2828320" cy="307777"/>
          </a:xfrm>
          <a:prstGeom prst="rect">
            <a:avLst/>
          </a:prstGeom>
          <a:noFill/>
        </p:spPr>
        <p:txBody>
          <a:bodyPr wrap="square" rtlCol="0">
            <a:spAutoFit/>
          </a:bodyPr>
          <a:lstStyle/>
          <a:p>
            <a:pPr algn="ctr"/>
            <a:r>
              <a:rPr lang="en-GB" sz="1400" dirty="0">
                <a:solidFill>
                  <a:schemeClr val="accent1">
                    <a:lumMod val="75000"/>
                  </a:schemeClr>
                </a:solidFill>
                <a:latin typeface="Calibri Light" panose="020F0302020204030204" pitchFamily="34" charset="0"/>
                <a:cs typeface="Calibri Light" panose="020F0302020204030204" pitchFamily="34" charset="0"/>
              </a:rPr>
              <a:t>Time/(2 x centroid duration)</a:t>
            </a:r>
          </a:p>
        </p:txBody>
      </p:sp>
      <p:sp>
        <p:nvSpPr>
          <p:cNvPr id="22" name="Parallelogram 21">
            <a:extLst>
              <a:ext uri="{FF2B5EF4-FFF2-40B4-BE49-F238E27FC236}">
                <a16:creationId xmlns:a16="http://schemas.microsoft.com/office/drawing/2014/main" id="{5AB1BD83-E03C-FA40-8A8D-6B8593EF395E}"/>
              </a:ext>
            </a:extLst>
          </p:cNvPr>
          <p:cNvSpPr/>
          <p:nvPr/>
        </p:nvSpPr>
        <p:spPr>
          <a:xfrm>
            <a:off x="9770405" y="5473437"/>
            <a:ext cx="1471580"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5D6B8C2-8B8D-014E-A8E8-47A73E7D0E16}"/>
              </a:ext>
            </a:extLst>
          </p:cNvPr>
          <p:cNvSpPr txBox="1"/>
          <p:nvPr/>
        </p:nvSpPr>
        <p:spPr>
          <a:xfrm rot="18335671">
            <a:off x="9716819" y="6215588"/>
            <a:ext cx="1208997" cy="369332"/>
          </a:xfrm>
          <a:prstGeom prst="rect">
            <a:avLst/>
          </a:prstGeom>
          <a:noFill/>
        </p:spPr>
        <p:txBody>
          <a:bodyPr wrap="square" rtlCol="0">
            <a:spAutoFit/>
          </a:bodyPr>
          <a:lstStyle/>
          <a:p>
            <a:r>
              <a:rPr lang="en-US" b="1" dirty="0"/>
              <a:t>Past work</a:t>
            </a:r>
          </a:p>
        </p:txBody>
      </p:sp>
      <p:sp>
        <p:nvSpPr>
          <p:cNvPr id="14" name="TextBox 13">
            <a:extLst>
              <a:ext uri="{FF2B5EF4-FFF2-40B4-BE49-F238E27FC236}">
                <a16:creationId xmlns:a16="http://schemas.microsoft.com/office/drawing/2014/main" id="{9B26295A-8DB7-614F-B1A5-5E6EA5D805BE}"/>
              </a:ext>
            </a:extLst>
          </p:cNvPr>
          <p:cNvSpPr txBox="1"/>
          <p:nvPr/>
        </p:nvSpPr>
        <p:spPr>
          <a:xfrm rot="16200000">
            <a:off x="7455400" y="4894480"/>
            <a:ext cx="3246073" cy="307777"/>
          </a:xfrm>
          <a:prstGeom prst="rect">
            <a:avLst/>
          </a:prstGeom>
          <a:noFill/>
        </p:spPr>
        <p:txBody>
          <a:bodyPr wrap="square" rtlCol="0">
            <a:spAutoFit/>
          </a:bodyPr>
          <a:lstStyle/>
          <a:p>
            <a:pPr algn="ctr"/>
            <a:r>
              <a:rPr lang="en-GB" sz="1400" i="1" dirty="0">
                <a:solidFill>
                  <a:schemeClr val="bg1">
                    <a:lumMod val="75000"/>
                  </a:schemeClr>
                </a:solidFill>
                <a:latin typeface="Calibri Light" panose="020F0302020204030204" pitchFamily="34" charset="0"/>
                <a:cs typeface="Calibri Light" panose="020F0302020204030204" pitchFamily="34" charset="0"/>
              </a:rPr>
              <a:t>Meier et al. 2017</a:t>
            </a:r>
          </a:p>
        </p:txBody>
      </p:sp>
    </p:spTree>
    <p:extLst>
      <p:ext uri="{BB962C8B-B14F-4D97-AF65-F5344CB8AC3E}">
        <p14:creationId xmlns:p14="http://schemas.microsoft.com/office/powerpoint/2010/main" val="418550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F4F2CCF-5F31-FE4A-AD86-53D6506F48A0}"/>
              </a:ext>
            </a:extLst>
          </p:cNvPr>
          <p:cNvSpPr/>
          <p:nvPr/>
        </p:nvSpPr>
        <p:spPr>
          <a:xfrm>
            <a:off x="9052560" y="4889655"/>
            <a:ext cx="4334256" cy="26815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A12B58B-FED2-2F42-AADE-6C3A91A6356E}"/>
              </a:ext>
            </a:extLst>
          </p:cNvPr>
          <p:cNvSpPr/>
          <p:nvPr/>
        </p:nvSpPr>
        <p:spPr>
          <a:xfrm>
            <a:off x="7492328" y="0"/>
            <a:ext cx="4416495" cy="6857999"/>
          </a:xfrm>
          <a:prstGeom prst="rect">
            <a:avLst/>
          </a:prstGeom>
          <a:solidFill>
            <a:schemeClr val="bg2">
              <a:lumMod val="90000"/>
              <a:alpha val="498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A1C08E5-916F-1A4F-B525-09BDF6FA11D5}"/>
              </a:ext>
            </a:extLst>
          </p:cNvPr>
          <p:cNvSpPr>
            <a:spLocks noGrp="1"/>
          </p:cNvSpPr>
          <p:nvPr>
            <p:ph type="title"/>
          </p:nvPr>
        </p:nvSpPr>
        <p:spPr>
          <a:xfrm>
            <a:off x="0" y="-159414"/>
            <a:ext cx="11625649" cy="1325563"/>
          </a:xfrm>
        </p:spPr>
        <p:txBody>
          <a:bodyPr/>
          <a:lstStyle/>
          <a:p>
            <a:r>
              <a:rPr lang="en-GB" i="0" dirty="0"/>
              <a:t>MY PHD: A SUMMARY</a:t>
            </a:r>
          </a:p>
        </p:txBody>
      </p:sp>
      <p:sp>
        <p:nvSpPr>
          <p:cNvPr id="16" name="Rectangle 15">
            <a:extLst>
              <a:ext uri="{FF2B5EF4-FFF2-40B4-BE49-F238E27FC236}">
                <a16:creationId xmlns:a16="http://schemas.microsoft.com/office/drawing/2014/main" id="{8D23B750-3060-DB40-8D4C-8B2B1C6F8C77}"/>
              </a:ext>
            </a:extLst>
          </p:cNvPr>
          <p:cNvSpPr/>
          <p:nvPr/>
        </p:nvSpPr>
        <p:spPr>
          <a:xfrm>
            <a:off x="3624947" y="817195"/>
            <a:ext cx="2743200" cy="5413248"/>
          </a:xfrm>
          <a:prstGeom prst="rect">
            <a:avLst/>
          </a:prstGeom>
          <a:solidFill>
            <a:schemeClr val="bg2">
              <a:lumMod val="90000"/>
              <a:alpha val="498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BD0C6700-85DB-2E41-8110-EAAEC6CE8060}"/>
              </a:ext>
            </a:extLst>
          </p:cNvPr>
          <p:cNvSpPr/>
          <p:nvPr/>
        </p:nvSpPr>
        <p:spPr>
          <a:xfrm>
            <a:off x="376678" y="2944378"/>
            <a:ext cx="2001078" cy="120926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alibri Light" panose="020F0302020204030204" pitchFamily="34" charset="0"/>
                <a:cs typeface="Calibri Light" panose="020F0302020204030204" pitchFamily="34" charset="0"/>
              </a:rPr>
              <a:t>Dataset</a:t>
            </a:r>
          </a:p>
        </p:txBody>
      </p:sp>
      <p:sp>
        <p:nvSpPr>
          <p:cNvPr id="5" name="Rectangle 4">
            <a:extLst>
              <a:ext uri="{FF2B5EF4-FFF2-40B4-BE49-F238E27FC236}">
                <a16:creationId xmlns:a16="http://schemas.microsoft.com/office/drawing/2014/main" id="{7493398A-DC89-7649-932F-955FB72D2F0F}"/>
              </a:ext>
            </a:extLst>
          </p:cNvPr>
          <p:cNvSpPr/>
          <p:nvPr/>
        </p:nvSpPr>
        <p:spPr>
          <a:xfrm>
            <a:off x="4230624" y="1325563"/>
            <a:ext cx="2001078" cy="120926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alibri Light" panose="020F0302020204030204" pitchFamily="34" charset="0"/>
                <a:cs typeface="Calibri Light" panose="020F0302020204030204" pitchFamily="34" charset="0"/>
              </a:rPr>
              <a:t>Spectral Analysis</a:t>
            </a:r>
          </a:p>
        </p:txBody>
      </p:sp>
      <p:sp>
        <p:nvSpPr>
          <p:cNvPr id="6" name="Rectangle 5">
            <a:extLst>
              <a:ext uri="{FF2B5EF4-FFF2-40B4-BE49-F238E27FC236}">
                <a16:creationId xmlns:a16="http://schemas.microsoft.com/office/drawing/2014/main" id="{63DB4BB3-EE8F-CB45-BAF3-D7902B30530C}"/>
              </a:ext>
            </a:extLst>
          </p:cNvPr>
          <p:cNvSpPr/>
          <p:nvPr/>
        </p:nvSpPr>
        <p:spPr>
          <a:xfrm>
            <a:off x="4230624" y="2726022"/>
            <a:ext cx="2001078" cy="146419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alibri Light" panose="020F0302020204030204" pitchFamily="34" charset="0"/>
                <a:cs typeface="Calibri Light" panose="020F0302020204030204" pitchFamily="34" charset="0"/>
              </a:rPr>
              <a:t>Source-time functions</a:t>
            </a:r>
          </a:p>
        </p:txBody>
      </p:sp>
      <p:sp>
        <p:nvSpPr>
          <p:cNvPr id="7" name="Rectangle 6">
            <a:extLst>
              <a:ext uri="{FF2B5EF4-FFF2-40B4-BE49-F238E27FC236}">
                <a16:creationId xmlns:a16="http://schemas.microsoft.com/office/drawing/2014/main" id="{6E7F2569-03D6-F94C-B8E8-ABD27FD61581}"/>
              </a:ext>
            </a:extLst>
          </p:cNvPr>
          <p:cNvSpPr/>
          <p:nvPr/>
        </p:nvSpPr>
        <p:spPr>
          <a:xfrm>
            <a:off x="4230624" y="4381412"/>
            <a:ext cx="2001078" cy="120926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alibri Light" panose="020F0302020204030204" pitchFamily="34" charset="0"/>
                <a:cs typeface="Calibri Light" panose="020F0302020204030204" pitchFamily="34" charset="0"/>
              </a:rPr>
              <a:t>Foreshocks</a:t>
            </a:r>
          </a:p>
        </p:txBody>
      </p:sp>
      <p:sp>
        <p:nvSpPr>
          <p:cNvPr id="11" name="Rectangle 10">
            <a:extLst>
              <a:ext uri="{FF2B5EF4-FFF2-40B4-BE49-F238E27FC236}">
                <a16:creationId xmlns:a16="http://schemas.microsoft.com/office/drawing/2014/main" id="{0E8C9A22-312F-9C44-BB42-67523325B83A}"/>
              </a:ext>
            </a:extLst>
          </p:cNvPr>
          <p:cNvSpPr/>
          <p:nvPr/>
        </p:nvSpPr>
        <p:spPr>
          <a:xfrm>
            <a:off x="8127745" y="5532781"/>
            <a:ext cx="3614621" cy="120926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alibri Light" panose="020F0302020204030204" pitchFamily="34" charset="0"/>
                <a:cs typeface="Calibri Light" panose="020F0302020204030204" pitchFamily="34" charset="0"/>
              </a:rPr>
              <a:t>Real world applications</a:t>
            </a:r>
          </a:p>
        </p:txBody>
      </p:sp>
      <p:sp>
        <p:nvSpPr>
          <p:cNvPr id="12" name="Rectangle 11">
            <a:extLst>
              <a:ext uri="{FF2B5EF4-FFF2-40B4-BE49-F238E27FC236}">
                <a16:creationId xmlns:a16="http://schemas.microsoft.com/office/drawing/2014/main" id="{7CAEC523-A271-0046-82BB-18783DF66CEA}"/>
              </a:ext>
            </a:extLst>
          </p:cNvPr>
          <p:cNvSpPr/>
          <p:nvPr/>
        </p:nvSpPr>
        <p:spPr>
          <a:xfrm>
            <a:off x="8127745" y="132591"/>
            <a:ext cx="3614622" cy="146419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alibri Light" panose="020F0302020204030204" pitchFamily="34" charset="0"/>
                <a:cs typeface="Calibri Light" panose="020F0302020204030204" pitchFamily="34" charset="0"/>
              </a:rPr>
              <a:t>Consistency of results</a:t>
            </a:r>
          </a:p>
          <a:p>
            <a:pPr algn="ctr"/>
            <a:r>
              <a:rPr lang="en-US" sz="2400" dirty="0">
                <a:latin typeface="Calibri Light" panose="020F0302020204030204" pitchFamily="34" charset="0"/>
                <a:cs typeface="Calibri Light" panose="020F0302020204030204" pitchFamily="34" charset="0"/>
              </a:rPr>
              <a:t>Reflect same physics?</a:t>
            </a:r>
            <a:endParaRPr lang="en-US" sz="2000" dirty="0">
              <a:latin typeface="Calibri Light" panose="020F0302020204030204" pitchFamily="34" charset="0"/>
              <a:cs typeface="Calibri Light" panose="020F0302020204030204" pitchFamily="34" charset="0"/>
            </a:endParaRPr>
          </a:p>
        </p:txBody>
      </p:sp>
      <p:sp>
        <p:nvSpPr>
          <p:cNvPr id="13" name="Rectangle 12">
            <a:extLst>
              <a:ext uri="{FF2B5EF4-FFF2-40B4-BE49-F238E27FC236}">
                <a16:creationId xmlns:a16="http://schemas.microsoft.com/office/drawing/2014/main" id="{4693B276-91B3-9548-B470-6624CA1BE26A}"/>
              </a:ext>
            </a:extLst>
          </p:cNvPr>
          <p:cNvSpPr/>
          <p:nvPr/>
        </p:nvSpPr>
        <p:spPr>
          <a:xfrm>
            <a:off x="8127745" y="1770558"/>
            <a:ext cx="3614622" cy="191027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alibri Light" panose="020F0302020204030204" pitchFamily="34" charset="0"/>
                <a:cs typeface="Calibri Light" panose="020F0302020204030204" pitchFamily="34" charset="0"/>
              </a:rPr>
              <a:t>Setting dependence?</a:t>
            </a:r>
          </a:p>
          <a:p>
            <a:pPr algn="ctr"/>
            <a:r>
              <a:rPr lang="en-US" sz="2400" dirty="0">
                <a:latin typeface="Calibri Light" panose="020F0302020204030204" pitchFamily="34" charset="0"/>
                <a:cs typeface="Calibri Light" panose="020F0302020204030204" pitchFamily="34" charset="0"/>
              </a:rPr>
              <a:t>e.g. depth, fault type</a:t>
            </a:r>
          </a:p>
          <a:p>
            <a:pPr algn="ctr"/>
            <a:r>
              <a:rPr lang="en-US" sz="2400" dirty="0">
                <a:latin typeface="Calibri Light" panose="020F0302020204030204" pitchFamily="34" charset="0"/>
                <a:cs typeface="Calibri Light" panose="020F0302020204030204" pitchFamily="34" charset="0"/>
              </a:rPr>
              <a:t>Need local </a:t>
            </a:r>
            <a:r>
              <a:rPr lang="en-US" sz="2400" dirty="0" err="1">
                <a:latin typeface="Calibri Light" panose="020F0302020204030204" pitchFamily="34" charset="0"/>
                <a:cs typeface="Calibri Light" panose="020F0302020204030204" pitchFamily="34" charset="0"/>
              </a:rPr>
              <a:t>scalings</a:t>
            </a:r>
            <a:r>
              <a:rPr lang="en-US" sz="2400" dirty="0">
                <a:latin typeface="Calibri Light" panose="020F0302020204030204" pitchFamily="34" charset="0"/>
                <a:cs typeface="Calibri Light" panose="020F0302020204030204" pitchFamily="34" charset="0"/>
              </a:rPr>
              <a:t>?</a:t>
            </a:r>
            <a:endParaRPr lang="en-US" sz="2000" dirty="0">
              <a:latin typeface="Calibri Light" panose="020F0302020204030204" pitchFamily="34" charset="0"/>
              <a:cs typeface="Calibri Light" panose="020F0302020204030204" pitchFamily="34" charset="0"/>
            </a:endParaRPr>
          </a:p>
        </p:txBody>
      </p:sp>
      <p:sp>
        <p:nvSpPr>
          <p:cNvPr id="15" name="Rectangle 14">
            <a:extLst>
              <a:ext uri="{FF2B5EF4-FFF2-40B4-BE49-F238E27FC236}">
                <a16:creationId xmlns:a16="http://schemas.microsoft.com/office/drawing/2014/main" id="{535F52A5-0CAB-E744-97A7-C829986DB7D5}"/>
              </a:ext>
            </a:extLst>
          </p:cNvPr>
          <p:cNvSpPr/>
          <p:nvPr/>
        </p:nvSpPr>
        <p:spPr>
          <a:xfrm>
            <a:off x="8127744" y="3854612"/>
            <a:ext cx="3614622" cy="15043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alibri Light" panose="020F0302020204030204" pitchFamily="34" charset="0"/>
                <a:cs typeface="Calibri Light" panose="020F0302020204030204" pitchFamily="34" charset="0"/>
              </a:rPr>
              <a:t>Reduce/better understand uncertainty</a:t>
            </a:r>
            <a:endParaRPr lang="en-US" sz="2000" dirty="0">
              <a:latin typeface="Calibri Light" panose="020F0302020204030204" pitchFamily="34" charset="0"/>
              <a:cs typeface="Calibri Light" panose="020F0302020204030204" pitchFamily="34" charset="0"/>
            </a:endParaRPr>
          </a:p>
        </p:txBody>
      </p:sp>
      <p:sp>
        <p:nvSpPr>
          <p:cNvPr id="19" name="Title 1">
            <a:extLst>
              <a:ext uri="{FF2B5EF4-FFF2-40B4-BE49-F238E27FC236}">
                <a16:creationId xmlns:a16="http://schemas.microsoft.com/office/drawing/2014/main" id="{A354EEC7-F097-6944-B7E0-53BEABA68D5B}"/>
              </a:ext>
            </a:extLst>
          </p:cNvPr>
          <p:cNvSpPr txBox="1">
            <a:spLocks/>
          </p:cNvSpPr>
          <p:nvPr/>
        </p:nvSpPr>
        <p:spPr>
          <a:xfrm rot="16200000">
            <a:off x="1566643" y="3202969"/>
            <a:ext cx="4864608" cy="54350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i="1" kern="1200">
                <a:solidFill>
                  <a:schemeClr val="accent1">
                    <a:lumMod val="75000"/>
                  </a:schemeClr>
                </a:solidFill>
                <a:latin typeface="UD Digi Kyokasho N-R" panose="02020400000000000000" pitchFamily="49" charset="-128"/>
                <a:ea typeface="UD Digi Kyokasho N-R" panose="02020400000000000000" pitchFamily="49" charset="-128"/>
                <a:cs typeface="+mj-cs"/>
              </a:defRPr>
            </a:lvl1pPr>
          </a:lstStyle>
          <a:p>
            <a:pPr algn="ctr"/>
            <a:r>
              <a:rPr lang="en-GB" sz="3600" i="0" dirty="0">
                <a:latin typeface="UD Digi Kyokasho N-B" panose="02020700000000000000" pitchFamily="49" charset="-128"/>
                <a:ea typeface="UD Digi Kyokasho N-B" panose="02020700000000000000" pitchFamily="49" charset="-128"/>
              </a:rPr>
              <a:t>SELECTION OF METHODS</a:t>
            </a:r>
          </a:p>
        </p:txBody>
      </p:sp>
      <p:sp>
        <p:nvSpPr>
          <p:cNvPr id="20" name="Title 1">
            <a:extLst>
              <a:ext uri="{FF2B5EF4-FFF2-40B4-BE49-F238E27FC236}">
                <a16:creationId xmlns:a16="http://schemas.microsoft.com/office/drawing/2014/main" id="{1CE5ABD1-EB82-D148-BCC7-8A2B3EB52664}"/>
              </a:ext>
            </a:extLst>
          </p:cNvPr>
          <p:cNvSpPr txBox="1">
            <a:spLocks/>
          </p:cNvSpPr>
          <p:nvPr/>
        </p:nvSpPr>
        <p:spPr>
          <a:xfrm rot="16200000">
            <a:off x="4426992" y="3186367"/>
            <a:ext cx="6858001" cy="54350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i="1" kern="1200">
                <a:solidFill>
                  <a:schemeClr val="accent1">
                    <a:lumMod val="75000"/>
                  </a:schemeClr>
                </a:solidFill>
                <a:latin typeface="UD Digi Kyokasho N-R" panose="02020400000000000000" pitchFamily="49" charset="-128"/>
                <a:ea typeface="UD Digi Kyokasho N-R" panose="02020400000000000000" pitchFamily="49" charset="-128"/>
                <a:cs typeface="+mj-cs"/>
              </a:defRPr>
            </a:lvl1pPr>
          </a:lstStyle>
          <a:p>
            <a:pPr algn="ctr"/>
            <a:r>
              <a:rPr lang="en-GB" sz="3600" i="0" dirty="0">
                <a:latin typeface="UD Digi Kyokasho N-B" panose="020B0400000000000000" pitchFamily="34" charset="-128"/>
                <a:ea typeface="UD Digi Kyokasho N-B" panose="020B0400000000000000" pitchFamily="34" charset="-128"/>
              </a:rPr>
              <a:t>IDEAL RESULTS</a:t>
            </a:r>
          </a:p>
        </p:txBody>
      </p:sp>
      <p:cxnSp>
        <p:nvCxnSpPr>
          <p:cNvPr id="21" name="Straight Arrow Connector 20">
            <a:extLst>
              <a:ext uri="{FF2B5EF4-FFF2-40B4-BE49-F238E27FC236}">
                <a16:creationId xmlns:a16="http://schemas.microsoft.com/office/drawing/2014/main" id="{94DA3EBD-6920-6243-9B7F-FD1FC452BCEF}"/>
              </a:ext>
            </a:extLst>
          </p:cNvPr>
          <p:cNvCxnSpPr>
            <a:cxnSpLocks/>
          </p:cNvCxnSpPr>
          <p:nvPr/>
        </p:nvCxnSpPr>
        <p:spPr>
          <a:xfrm>
            <a:off x="6528816" y="3612581"/>
            <a:ext cx="829321" cy="0"/>
          </a:xfrm>
          <a:prstGeom prst="straightConnector1">
            <a:avLst/>
          </a:prstGeom>
          <a:ln w="50800">
            <a:solidFill>
              <a:schemeClr val="accent2"/>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0256830-73B5-6C4F-B886-1A738CCA8E6A}"/>
              </a:ext>
            </a:extLst>
          </p:cNvPr>
          <p:cNvCxnSpPr>
            <a:cxnSpLocks/>
          </p:cNvCxnSpPr>
          <p:nvPr/>
        </p:nvCxnSpPr>
        <p:spPr>
          <a:xfrm>
            <a:off x="2559259" y="3573658"/>
            <a:ext cx="829321" cy="0"/>
          </a:xfrm>
          <a:prstGeom prst="straightConnector1">
            <a:avLst/>
          </a:prstGeom>
          <a:ln w="50800">
            <a:solidFill>
              <a:schemeClr val="accent2"/>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925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F4F2CCF-5F31-FE4A-AD86-53D6506F48A0}"/>
              </a:ext>
            </a:extLst>
          </p:cNvPr>
          <p:cNvSpPr/>
          <p:nvPr/>
        </p:nvSpPr>
        <p:spPr>
          <a:xfrm>
            <a:off x="9052560" y="4889655"/>
            <a:ext cx="4334256" cy="26815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A12B58B-FED2-2F42-AADE-6C3A91A6356E}"/>
              </a:ext>
            </a:extLst>
          </p:cNvPr>
          <p:cNvSpPr/>
          <p:nvPr/>
        </p:nvSpPr>
        <p:spPr>
          <a:xfrm>
            <a:off x="7492328" y="0"/>
            <a:ext cx="4416495" cy="6857999"/>
          </a:xfrm>
          <a:prstGeom prst="rect">
            <a:avLst/>
          </a:prstGeom>
          <a:solidFill>
            <a:schemeClr val="bg2">
              <a:lumMod val="90000"/>
              <a:alpha val="49826"/>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8D23B750-3060-DB40-8D4C-8B2B1C6F8C77}"/>
              </a:ext>
            </a:extLst>
          </p:cNvPr>
          <p:cNvSpPr/>
          <p:nvPr/>
        </p:nvSpPr>
        <p:spPr>
          <a:xfrm>
            <a:off x="3624947" y="817195"/>
            <a:ext cx="2743200" cy="5413248"/>
          </a:xfrm>
          <a:prstGeom prst="rect">
            <a:avLst/>
          </a:prstGeom>
          <a:solidFill>
            <a:schemeClr val="bg2">
              <a:lumMod val="90000"/>
              <a:alpha val="49826"/>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BD0C6700-85DB-2E41-8110-EAAEC6CE8060}"/>
              </a:ext>
            </a:extLst>
          </p:cNvPr>
          <p:cNvSpPr/>
          <p:nvPr/>
        </p:nvSpPr>
        <p:spPr>
          <a:xfrm>
            <a:off x="376678" y="2944378"/>
            <a:ext cx="2001078" cy="120926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alibri Light" panose="020F0302020204030204" pitchFamily="34" charset="0"/>
                <a:cs typeface="Calibri Light" panose="020F0302020204030204" pitchFamily="34" charset="0"/>
              </a:rPr>
              <a:t>Dataset</a:t>
            </a:r>
          </a:p>
        </p:txBody>
      </p:sp>
      <p:sp>
        <p:nvSpPr>
          <p:cNvPr id="5" name="Rectangle 4">
            <a:extLst>
              <a:ext uri="{FF2B5EF4-FFF2-40B4-BE49-F238E27FC236}">
                <a16:creationId xmlns:a16="http://schemas.microsoft.com/office/drawing/2014/main" id="{7493398A-DC89-7649-932F-955FB72D2F0F}"/>
              </a:ext>
            </a:extLst>
          </p:cNvPr>
          <p:cNvSpPr/>
          <p:nvPr/>
        </p:nvSpPr>
        <p:spPr>
          <a:xfrm>
            <a:off x="4230624" y="1325563"/>
            <a:ext cx="2001078" cy="120926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alibri Light" panose="020F0302020204030204" pitchFamily="34" charset="0"/>
                <a:cs typeface="Calibri Light" panose="020F0302020204030204" pitchFamily="34" charset="0"/>
              </a:rPr>
              <a:t>Spectral Analysis</a:t>
            </a:r>
          </a:p>
        </p:txBody>
      </p:sp>
      <p:sp>
        <p:nvSpPr>
          <p:cNvPr id="6" name="Rectangle 5">
            <a:extLst>
              <a:ext uri="{FF2B5EF4-FFF2-40B4-BE49-F238E27FC236}">
                <a16:creationId xmlns:a16="http://schemas.microsoft.com/office/drawing/2014/main" id="{63DB4BB3-EE8F-CB45-BAF3-D7902B30530C}"/>
              </a:ext>
            </a:extLst>
          </p:cNvPr>
          <p:cNvSpPr/>
          <p:nvPr/>
        </p:nvSpPr>
        <p:spPr>
          <a:xfrm>
            <a:off x="4230624" y="2726022"/>
            <a:ext cx="2001078" cy="1464192"/>
          </a:xfrm>
          <a:prstGeom prst="rect">
            <a:avLst/>
          </a:prstGeom>
          <a:solidFill>
            <a:srgbClr val="98ADB0">
              <a:alpha val="53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Calibri Light" panose="020F0302020204030204" pitchFamily="34" charset="0"/>
                <a:cs typeface="Calibri Light" panose="020F0302020204030204" pitchFamily="34" charset="0"/>
              </a:rPr>
              <a:t>Source-time functions</a:t>
            </a:r>
          </a:p>
        </p:txBody>
      </p:sp>
      <p:sp>
        <p:nvSpPr>
          <p:cNvPr id="7" name="Rectangle 6">
            <a:extLst>
              <a:ext uri="{FF2B5EF4-FFF2-40B4-BE49-F238E27FC236}">
                <a16:creationId xmlns:a16="http://schemas.microsoft.com/office/drawing/2014/main" id="{6E7F2569-03D6-F94C-B8E8-ABD27FD61581}"/>
              </a:ext>
            </a:extLst>
          </p:cNvPr>
          <p:cNvSpPr/>
          <p:nvPr/>
        </p:nvSpPr>
        <p:spPr>
          <a:xfrm>
            <a:off x="4230624" y="4381412"/>
            <a:ext cx="2001078" cy="1209261"/>
          </a:xfrm>
          <a:prstGeom prst="rect">
            <a:avLst/>
          </a:prstGeom>
          <a:solidFill>
            <a:srgbClr val="98ADB0">
              <a:alpha val="53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Calibri Light" panose="020F0302020204030204" pitchFamily="34" charset="0"/>
                <a:cs typeface="Calibri Light" panose="020F0302020204030204" pitchFamily="34" charset="0"/>
              </a:rPr>
              <a:t>Foreshocks</a:t>
            </a:r>
          </a:p>
        </p:txBody>
      </p:sp>
      <p:sp>
        <p:nvSpPr>
          <p:cNvPr id="11" name="Rectangle 10">
            <a:extLst>
              <a:ext uri="{FF2B5EF4-FFF2-40B4-BE49-F238E27FC236}">
                <a16:creationId xmlns:a16="http://schemas.microsoft.com/office/drawing/2014/main" id="{0E8C9A22-312F-9C44-BB42-67523325B83A}"/>
              </a:ext>
            </a:extLst>
          </p:cNvPr>
          <p:cNvSpPr/>
          <p:nvPr/>
        </p:nvSpPr>
        <p:spPr>
          <a:xfrm>
            <a:off x="8127745" y="5532781"/>
            <a:ext cx="3614621" cy="1209261"/>
          </a:xfrm>
          <a:prstGeom prst="rect">
            <a:avLst/>
          </a:prstGeom>
          <a:solidFill>
            <a:srgbClr val="98ADB0">
              <a:alpha val="53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Calibri Light" panose="020F0302020204030204" pitchFamily="34" charset="0"/>
                <a:cs typeface="Calibri Light" panose="020F0302020204030204" pitchFamily="34" charset="0"/>
              </a:rPr>
              <a:t>Real world applications</a:t>
            </a:r>
          </a:p>
        </p:txBody>
      </p:sp>
      <p:sp>
        <p:nvSpPr>
          <p:cNvPr id="12" name="Rectangle 11">
            <a:extLst>
              <a:ext uri="{FF2B5EF4-FFF2-40B4-BE49-F238E27FC236}">
                <a16:creationId xmlns:a16="http://schemas.microsoft.com/office/drawing/2014/main" id="{7CAEC523-A271-0046-82BB-18783DF66CEA}"/>
              </a:ext>
            </a:extLst>
          </p:cNvPr>
          <p:cNvSpPr/>
          <p:nvPr/>
        </p:nvSpPr>
        <p:spPr>
          <a:xfrm>
            <a:off x="8127745" y="132591"/>
            <a:ext cx="3614622" cy="1464192"/>
          </a:xfrm>
          <a:prstGeom prst="rect">
            <a:avLst/>
          </a:prstGeom>
          <a:solidFill>
            <a:srgbClr val="98ADB0">
              <a:alpha val="53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Calibri Light" panose="020F0302020204030204" pitchFamily="34" charset="0"/>
                <a:cs typeface="Calibri Light" panose="020F0302020204030204" pitchFamily="34" charset="0"/>
              </a:rPr>
              <a:t>Consistency of results</a:t>
            </a:r>
          </a:p>
          <a:p>
            <a:pPr algn="ctr"/>
            <a:r>
              <a:rPr lang="en-US" sz="2400" dirty="0">
                <a:solidFill>
                  <a:schemeClr val="bg1"/>
                </a:solidFill>
                <a:latin typeface="Calibri Light" panose="020F0302020204030204" pitchFamily="34" charset="0"/>
                <a:cs typeface="Calibri Light" panose="020F0302020204030204" pitchFamily="34" charset="0"/>
              </a:rPr>
              <a:t>Reflect same physics?</a:t>
            </a:r>
            <a:endParaRPr lang="en-US" sz="2000" dirty="0">
              <a:solidFill>
                <a:schemeClr val="bg1"/>
              </a:solidFill>
              <a:latin typeface="Calibri Light" panose="020F0302020204030204" pitchFamily="34" charset="0"/>
              <a:cs typeface="Calibri Light" panose="020F0302020204030204" pitchFamily="34" charset="0"/>
            </a:endParaRPr>
          </a:p>
        </p:txBody>
      </p:sp>
      <p:sp>
        <p:nvSpPr>
          <p:cNvPr id="13" name="Rectangle 12">
            <a:extLst>
              <a:ext uri="{FF2B5EF4-FFF2-40B4-BE49-F238E27FC236}">
                <a16:creationId xmlns:a16="http://schemas.microsoft.com/office/drawing/2014/main" id="{4693B276-91B3-9548-B470-6624CA1BE26A}"/>
              </a:ext>
            </a:extLst>
          </p:cNvPr>
          <p:cNvSpPr/>
          <p:nvPr/>
        </p:nvSpPr>
        <p:spPr>
          <a:xfrm>
            <a:off x="8127745" y="1770558"/>
            <a:ext cx="3614622" cy="1910279"/>
          </a:xfrm>
          <a:prstGeom prst="rect">
            <a:avLst/>
          </a:prstGeom>
          <a:solidFill>
            <a:srgbClr val="98ADB0">
              <a:alpha val="53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Calibri Light" panose="020F0302020204030204" pitchFamily="34" charset="0"/>
                <a:cs typeface="Calibri Light" panose="020F0302020204030204" pitchFamily="34" charset="0"/>
              </a:rPr>
              <a:t>Setting dependence?</a:t>
            </a:r>
          </a:p>
          <a:p>
            <a:pPr algn="ctr"/>
            <a:r>
              <a:rPr lang="en-US" sz="2400" dirty="0">
                <a:solidFill>
                  <a:schemeClr val="bg1"/>
                </a:solidFill>
                <a:latin typeface="Calibri Light" panose="020F0302020204030204" pitchFamily="34" charset="0"/>
                <a:cs typeface="Calibri Light" panose="020F0302020204030204" pitchFamily="34" charset="0"/>
              </a:rPr>
              <a:t>e.g. depth, fault type</a:t>
            </a:r>
          </a:p>
          <a:p>
            <a:pPr algn="ctr"/>
            <a:r>
              <a:rPr lang="en-US" sz="2400" dirty="0">
                <a:solidFill>
                  <a:schemeClr val="bg1"/>
                </a:solidFill>
                <a:latin typeface="Calibri Light" panose="020F0302020204030204" pitchFamily="34" charset="0"/>
                <a:cs typeface="Calibri Light" panose="020F0302020204030204" pitchFamily="34" charset="0"/>
              </a:rPr>
              <a:t>Need local </a:t>
            </a:r>
            <a:r>
              <a:rPr lang="en-US" sz="2400" dirty="0" err="1">
                <a:solidFill>
                  <a:schemeClr val="bg1"/>
                </a:solidFill>
                <a:latin typeface="Calibri Light" panose="020F0302020204030204" pitchFamily="34" charset="0"/>
                <a:cs typeface="Calibri Light" panose="020F0302020204030204" pitchFamily="34" charset="0"/>
              </a:rPr>
              <a:t>scalings</a:t>
            </a:r>
            <a:r>
              <a:rPr lang="en-US" sz="2400" dirty="0">
                <a:solidFill>
                  <a:schemeClr val="bg1"/>
                </a:solidFill>
                <a:latin typeface="Calibri Light" panose="020F0302020204030204" pitchFamily="34" charset="0"/>
                <a:cs typeface="Calibri Light" panose="020F0302020204030204" pitchFamily="34" charset="0"/>
              </a:rPr>
              <a:t>?</a:t>
            </a:r>
            <a:endParaRPr lang="en-US" sz="2000" dirty="0">
              <a:solidFill>
                <a:schemeClr val="bg1"/>
              </a:solidFill>
              <a:latin typeface="Calibri Light" panose="020F0302020204030204" pitchFamily="34" charset="0"/>
              <a:cs typeface="Calibri Light" panose="020F0302020204030204" pitchFamily="34" charset="0"/>
            </a:endParaRPr>
          </a:p>
        </p:txBody>
      </p:sp>
      <p:sp>
        <p:nvSpPr>
          <p:cNvPr id="15" name="Rectangle 14">
            <a:extLst>
              <a:ext uri="{FF2B5EF4-FFF2-40B4-BE49-F238E27FC236}">
                <a16:creationId xmlns:a16="http://schemas.microsoft.com/office/drawing/2014/main" id="{535F52A5-0CAB-E744-97A7-C829986DB7D5}"/>
              </a:ext>
            </a:extLst>
          </p:cNvPr>
          <p:cNvSpPr/>
          <p:nvPr/>
        </p:nvSpPr>
        <p:spPr>
          <a:xfrm>
            <a:off x="8127744" y="3854612"/>
            <a:ext cx="3614622" cy="1504393"/>
          </a:xfrm>
          <a:prstGeom prst="rect">
            <a:avLst/>
          </a:prstGeom>
          <a:solidFill>
            <a:srgbClr val="98ADB0">
              <a:alpha val="53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Calibri Light" panose="020F0302020204030204" pitchFamily="34" charset="0"/>
                <a:cs typeface="Calibri Light" panose="020F0302020204030204" pitchFamily="34" charset="0"/>
              </a:rPr>
              <a:t>Reduce/better understand uncertainty</a:t>
            </a:r>
            <a:endParaRPr lang="en-US" sz="2000" dirty="0">
              <a:solidFill>
                <a:schemeClr val="bg1"/>
              </a:solidFill>
              <a:latin typeface="Calibri Light" panose="020F0302020204030204" pitchFamily="34" charset="0"/>
              <a:cs typeface="Calibri Light" panose="020F0302020204030204" pitchFamily="34" charset="0"/>
            </a:endParaRPr>
          </a:p>
        </p:txBody>
      </p:sp>
      <p:sp>
        <p:nvSpPr>
          <p:cNvPr id="19" name="Title 1">
            <a:extLst>
              <a:ext uri="{FF2B5EF4-FFF2-40B4-BE49-F238E27FC236}">
                <a16:creationId xmlns:a16="http://schemas.microsoft.com/office/drawing/2014/main" id="{A354EEC7-F097-6944-B7E0-53BEABA68D5B}"/>
              </a:ext>
            </a:extLst>
          </p:cNvPr>
          <p:cNvSpPr txBox="1">
            <a:spLocks/>
          </p:cNvSpPr>
          <p:nvPr/>
        </p:nvSpPr>
        <p:spPr>
          <a:xfrm rot="16200000">
            <a:off x="1566643" y="3202969"/>
            <a:ext cx="4864608" cy="54350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i="1" kern="1200">
                <a:solidFill>
                  <a:schemeClr val="accent1">
                    <a:lumMod val="75000"/>
                  </a:schemeClr>
                </a:solidFill>
                <a:latin typeface="UD Digi Kyokasho N-R" panose="02020400000000000000" pitchFamily="49" charset="-128"/>
                <a:ea typeface="UD Digi Kyokasho N-R" panose="02020400000000000000" pitchFamily="49" charset="-128"/>
                <a:cs typeface="+mj-cs"/>
              </a:defRPr>
            </a:lvl1pPr>
          </a:lstStyle>
          <a:p>
            <a:pPr algn="ctr"/>
            <a:r>
              <a:rPr lang="en-GB" sz="3600" i="0" dirty="0">
                <a:latin typeface="UD Digi Kyokasho N-B" panose="02020700000000000000" pitchFamily="49" charset="-128"/>
                <a:ea typeface="UD Digi Kyokasho N-B" panose="02020700000000000000" pitchFamily="49" charset="-128"/>
              </a:rPr>
              <a:t>SELECTION OF METHODS</a:t>
            </a:r>
          </a:p>
        </p:txBody>
      </p:sp>
      <p:sp>
        <p:nvSpPr>
          <p:cNvPr id="20" name="Title 1">
            <a:extLst>
              <a:ext uri="{FF2B5EF4-FFF2-40B4-BE49-F238E27FC236}">
                <a16:creationId xmlns:a16="http://schemas.microsoft.com/office/drawing/2014/main" id="{1CE5ABD1-EB82-D148-BCC7-8A2B3EB52664}"/>
              </a:ext>
            </a:extLst>
          </p:cNvPr>
          <p:cNvSpPr txBox="1">
            <a:spLocks/>
          </p:cNvSpPr>
          <p:nvPr/>
        </p:nvSpPr>
        <p:spPr>
          <a:xfrm rot="16200000">
            <a:off x="4426992" y="3186367"/>
            <a:ext cx="6858001" cy="54350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i="1" kern="1200">
                <a:solidFill>
                  <a:schemeClr val="accent1">
                    <a:lumMod val="75000"/>
                  </a:schemeClr>
                </a:solidFill>
                <a:latin typeface="UD Digi Kyokasho N-R" panose="02020400000000000000" pitchFamily="49" charset="-128"/>
                <a:ea typeface="UD Digi Kyokasho N-R" panose="02020400000000000000" pitchFamily="49" charset="-128"/>
                <a:cs typeface="+mj-cs"/>
              </a:defRPr>
            </a:lvl1pPr>
          </a:lstStyle>
          <a:p>
            <a:pPr algn="ctr"/>
            <a:r>
              <a:rPr lang="en-GB" sz="3600" i="0" dirty="0">
                <a:latin typeface="UD Digi Kyokasho N-B" panose="020B0400000000000000" pitchFamily="34" charset="-128"/>
                <a:ea typeface="UD Digi Kyokasho N-B" panose="020B0400000000000000" pitchFamily="34" charset="-128"/>
              </a:rPr>
              <a:t>IDEAL RESULTS</a:t>
            </a:r>
          </a:p>
        </p:txBody>
      </p:sp>
      <p:cxnSp>
        <p:nvCxnSpPr>
          <p:cNvPr id="21" name="Straight Arrow Connector 20">
            <a:extLst>
              <a:ext uri="{FF2B5EF4-FFF2-40B4-BE49-F238E27FC236}">
                <a16:creationId xmlns:a16="http://schemas.microsoft.com/office/drawing/2014/main" id="{94DA3EBD-6920-6243-9B7F-FD1FC452BCEF}"/>
              </a:ext>
            </a:extLst>
          </p:cNvPr>
          <p:cNvCxnSpPr>
            <a:cxnSpLocks/>
          </p:cNvCxnSpPr>
          <p:nvPr/>
        </p:nvCxnSpPr>
        <p:spPr>
          <a:xfrm>
            <a:off x="6528816" y="3612581"/>
            <a:ext cx="829321" cy="0"/>
          </a:xfrm>
          <a:prstGeom prst="straightConnector1">
            <a:avLst/>
          </a:prstGeom>
          <a:ln w="50800">
            <a:solidFill>
              <a:schemeClr val="accent2"/>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0256830-73B5-6C4F-B886-1A738CCA8E6A}"/>
              </a:ext>
            </a:extLst>
          </p:cNvPr>
          <p:cNvCxnSpPr>
            <a:cxnSpLocks/>
          </p:cNvCxnSpPr>
          <p:nvPr/>
        </p:nvCxnSpPr>
        <p:spPr>
          <a:xfrm>
            <a:off x="2559259" y="3573658"/>
            <a:ext cx="829321" cy="0"/>
          </a:xfrm>
          <a:prstGeom prst="straightConnector1">
            <a:avLst/>
          </a:prstGeom>
          <a:ln w="50800">
            <a:solidFill>
              <a:schemeClr val="accent2"/>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39A7AA7C-92AD-954E-8C4B-8571C0852BA0}"/>
              </a:ext>
            </a:extLst>
          </p:cNvPr>
          <p:cNvSpPr>
            <a:spLocks noGrp="1"/>
          </p:cNvSpPr>
          <p:nvPr>
            <p:ph type="title"/>
          </p:nvPr>
        </p:nvSpPr>
        <p:spPr>
          <a:xfrm>
            <a:off x="0" y="-133371"/>
            <a:ext cx="11626850" cy="1325562"/>
          </a:xfrm>
        </p:spPr>
        <p:txBody>
          <a:bodyPr/>
          <a:lstStyle/>
          <a:p>
            <a:r>
              <a:rPr lang="en-GB" i="0" dirty="0"/>
              <a:t>MY PHD: A SUMMARY</a:t>
            </a:r>
          </a:p>
        </p:txBody>
      </p:sp>
    </p:spTree>
    <p:extLst>
      <p:ext uri="{BB962C8B-B14F-4D97-AF65-F5344CB8AC3E}">
        <p14:creationId xmlns:p14="http://schemas.microsoft.com/office/powerpoint/2010/main" val="2286537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F279C-D370-004E-8453-2C799C4C9A8D}"/>
              </a:ext>
            </a:extLst>
          </p:cNvPr>
          <p:cNvSpPr>
            <a:spLocks noGrp="1"/>
          </p:cNvSpPr>
          <p:nvPr>
            <p:ph type="title"/>
          </p:nvPr>
        </p:nvSpPr>
        <p:spPr/>
        <p:txBody>
          <a:bodyPr/>
          <a:lstStyle/>
          <a:p>
            <a:r>
              <a:rPr lang="en-GB" i="0" dirty="0"/>
              <a:t>DATASET</a:t>
            </a:r>
          </a:p>
        </p:txBody>
      </p:sp>
      <p:sp>
        <p:nvSpPr>
          <p:cNvPr id="6" name="Parallelogram 5">
            <a:extLst>
              <a:ext uri="{FF2B5EF4-FFF2-40B4-BE49-F238E27FC236}">
                <a16:creationId xmlns:a16="http://schemas.microsoft.com/office/drawing/2014/main" id="{63B3FF39-0309-104A-907E-1B0C9B1D522D}"/>
              </a:ext>
            </a:extLst>
          </p:cNvPr>
          <p:cNvSpPr/>
          <p:nvPr/>
        </p:nvSpPr>
        <p:spPr>
          <a:xfrm>
            <a:off x="10291716" y="5450949"/>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72A55F4-8FEB-A743-AFA4-540DB817B392}"/>
              </a:ext>
            </a:extLst>
          </p:cNvPr>
          <p:cNvSpPr txBox="1"/>
          <p:nvPr/>
        </p:nvSpPr>
        <p:spPr>
          <a:xfrm rot="18335671">
            <a:off x="10287248" y="6110331"/>
            <a:ext cx="1208997" cy="369332"/>
          </a:xfrm>
          <a:prstGeom prst="rect">
            <a:avLst/>
          </a:prstGeom>
          <a:noFill/>
        </p:spPr>
        <p:txBody>
          <a:bodyPr wrap="square" rtlCol="0">
            <a:spAutoFit/>
          </a:bodyPr>
          <a:lstStyle/>
          <a:p>
            <a:r>
              <a:rPr lang="en-US" b="1" dirty="0"/>
              <a:t>Method</a:t>
            </a:r>
          </a:p>
        </p:txBody>
      </p:sp>
      <p:pic>
        <p:nvPicPr>
          <p:cNvPr id="13" name="Picture 12" descr="Diagram&#10;&#10;Description automatically generated">
            <a:extLst>
              <a:ext uri="{FF2B5EF4-FFF2-40B4-BE49-F238E27FC236}">
                <a16:creationId xmlns:a16="http://schemas.microsoft.com/office/drawing/2014/main" id="{D8AACC37-FC16-BD44-82BE-A0975AE78108}"/>
              </a:ext>
            </a:extLst>
          </p:cNvPr>
          <p:cNvPicPr>
            <a:picLocks noChangeAspect="1"/>
          </p:cNvPicPr>
          <p:nvPr/>
        </p:nvPicPr>
        <p:blipFill rotWithShape="1">
          <a:blip r:embed="rId3"/>
          <a:srcRect l="8686" t="12104" r="9316" b="19068"/>
          <a:stretch/>
        </p:blipFill>
        <p:spPr>
          <a:xfrm>
            <a:off x="935320" y="1197893"/>
            <a:ext cx="9318453" cy="4696898"/>
          </a:xfrm>
          <a:prstGeom prst="flowChartConnector">
            <a:avLst/>
          </a:prstGeom>
        </p:spPr>
      </p:pic>
      <p:sp>
        <p:nvSpPr>
          <p:cNvPr id="3" name="Content Placeholder 2">
            <a:extLst>
              <a:ext uri="{FF2B5EF4-FFF2-40B4-BE49-F238E27FC236}">
                <a16:creationId xmlns:a16="http://schemas.microsoft.com/office/drawing/2014/main" id="{221742DB-8880-2D45-AD96-F3CE32C330A3}"/>
              </a:ext>
            </a:extLst>
          </p:cNvPr>
          <p:cNvSpPr>
            <a:spLocks noGrp="1"/>
          </p:cNvSpPr>
          <p:nvPr>
            <p:ph idx="1"/>
          </p:nvPr>
        </p:nvSpPr>
        <p:spPr>
          <a:xfrm>
            <a:off x="8179175" y="140795"/>
            <a:ext cx="11625648" cy="4646337"/>
          </a:xfrm>
        </p:spPr>
        <p:txBody>
          <a:bodyPr/>
          <a:lstStyle/>
          <a:p>
            <a:r>
              <a:rPr lang="en-GB" dirty="0"/>
              <a:t>3386 M3+ earthquakes</a:t>
            </a:r>
          </a:p>
          <a:p>
            <a:pPr lvl="1"/>
            <a:r>
              <a:rPr lang="en-GB" dirty="0"/>
              <a:t>Instrument within 200 km</a:t>
            </a:r>
          </a:p>
          <a:p>
            <a:pPr lvl="1"/>
            <a:r>
              <a:rPr lang="en-GB" dirty="0"/>
              <a:t>January—July 2019</a:t>
            </a:r>
          </a:p>
          <a:p>
            <a:pPr lvl="1"/>
            <a:r>
              <a:rPr lang="en-GB" dirty="0"/>
              <a:t>Globally distributed</a:t>
            </a:r>
          </a:p>
        </p:txBody>
      </p:sp>
      <p:sp>
        <p:nvSpPr>
          <p:cNvPr id="14" name="TextBox 13">
            <a:extLst>
              <a:ext uri="{FF2B5EF4-FFF2-40B4-BE49-F238E27FC236}">
                <a16:creationId xmlns:a16="http://schemas.microsoft.com/office/drawing/2014/main" id="{17EFD32B-BC12-5749-A891-7227338F5DB9}"/>
              </a:ext>
            </a:extLst>
          </p:cNvPr>
          <p:cNvSpPr txBox="1"/>
          <p:nvPr/>
        </p:nvSpPr>
        <p:spPr>
          <a:xfrm>
            <a:off x="942740" y="963209"/>
            <a:ext cx="1244828" cy="369332"/>
          </a:xfrm>
          <a:prstGeom prst="rect">
            <a:avLst/>
          </a:prstGeom>
          <a:noFill/>
        </p:spPr>
        <p:txBody>
          <a:bodyPr wrap="none" rtlCol="0">
            <a:spAutoFit/>
          </a:bodyPr>
          <a:lstStyle/>
          <a:p>
            <a:r>
              <a:rPr lang="en-GB" dirty="0"/>
              <a:t>Depth (km)</a:t>
            </a:r>
          </a:p>
        </p:txBody>
      </p:sp>
      <p:pic>
        <p:nvPicPr>
          <p:cNvPr id="15" name="Picture 14" descr="Diagram&#10;&#10;Description automatically generated">
            <a:extLst>
              <a:ext uri="{FF2B5EF4-FFF2-40B4-BE49-F238E27FC236}">
                <a16:creationId xmlns:a16="http://schemas.microsoft.com/office/drawing/2014/main" id="{13C513D2-047D-D747-84CC-F770FF348548}"/>
              </a:ext>
            </a:extLst>
          </p:cNvPr>
          <p:cNvPicPr>
            <a:picLocks noChangeAspect="1"/>
          </p:cNvPicPr>
          <p:nvPr/>
        </p:nvPicPr>
        <p:blipFill rotWithShape="1">
          <a:blip r:embed="rId3"/>
          <a:srcRect l="1784" t="82180" r="1503" b="11077"/>
          <a:stretch/>
        </p:blipFill>
        <p:spPr>
          <a:xfrm rot="5400000">
            <a:off x="-1890935" y="3418134"/>
            <a:ext cx="5246578" cy="405931"/>
          </a:xfrm>
          <a:prstGeom prst="rect">
            <a:avLst/>
          </a:prstGeom>
        </p:spPr>
      </p:pic>
      <p:sp>
        <p:nvSpPr>
          <p:cNvPr id="16" name="TextBox 15">
            <a:extLst>
              <a:ext uri="{FF2B5EF4-FFF2-40B4-BE49-F238E27FC236}">
                <a16:creationId xmlns:a16="http://schemas.microsoft.com/office/drawing/2014/main" id="{4C2096DD-54A7-E543-A6FB-830C2720990E}"/>
              </a:ext>
            </a:extLst>
          </p:cNvPr>
          <p:cNvSpPr txBox="1"/>
          <p:nvPr/>
        </p:nvSpPr>
        <p:spPr>
          <a:xfrm>
            <a:off x="334850" y="869020"/>
            <a:ext cx="301686" cy="369332"/>
          </a:xfrm>
          <a:prstGeom prst="rect">
            <a:avLst/>
          </a:prstGeom>
          <a:noFill/>
        </p:spPr>
        <p:txBody>
          <a:bodyPr wrap="none" rtlCol="0">
            <a:spAutoFit/>
          </a:bodyPr>
          <a:lstStyle/>
          <a:p>
            <a:r>
              <a:rPr lang="en-GB" dirty="0"/>
              <a:t>0</a:t>
            </a:r>
          </a:p>
        </p:txBody>
      </p:sp>
      <p:sp>
        <p:nvSpPr>
          <p:cNvPr id="17" name="TextBox 16">
            <a:extLst>
              <a:ext uri="{FF2B5EF4-FFF2-40B4-BE49-F238E27FC236}">
                <a16:creationId xmlns:a16="http://schemas.microsoft.com/office/drawing/2014/main" id="{A56443BC-8233-FD4E-854A-1CB25F27FC1B}"/>
              </a:ext>
            </a:extLst>
          </p:cNvPr>
          <p:cNvSpPr txBox="1"/>
          <p:nvPr/>
        </p:nvSpPr>
        <p:spPr>
          <a:xfrm>
            <a:off x="118308" y="1723086"/>
            <a:ext cx="824432" cy="369332"/>
          </a:xfrm>
          <a:prstGeom prst="rect">
            <a:avLst/>
          </a:prstGeom>
          <a:noFill/>
        </p:spPr>
        <p:txBody>
          <a:bodyPr wrap="square" rtlCol="0">
            <a:spAutoFit/>
          </a:bodyPr>
          <a:lstStyle/>
          <a:p>
            <a:r>
              <a:rPr lang="en-GB" dirty="0"/>
              <a:t>100</a:t>
            </a:r>
          </a:p>
        </p:txBody>
      </p:sp>
      <p:sp>
        <p:nvSpPr>
          <p:cNvPr id="19" name="TextBox 18">
            <a:extLst>
              <a:ext uri="{FF2B5EF4-FFF2-40B4-BE49-F238E27FC236}">
                <a16:creationId xmlns:a16="http://schemas.microsoft.com/office/drawing/2014/main" id="{8DFA7FD7-E7A6-9C42-95FB-0D0AD72A5731}"/>
              </a:ext>
            </a:extLst>
          </p:cNvPr>
          <p:cNvSpPr txBox="1"/>
          <p:nvPr/>
        </p:nvSpPr>
        <p:spPr>
          <a:xfrm>
            <a:off x="110888" y="2621324"/>
            <a:ext cx="824432" cy="369332"/>
          </a:xfrm>
          <a:prstGeom prst="rect">
            <a:avLst/>
          </a:prstGeom>
          <a:noFill/>
        </p:spPr>
        <p:txBody>
          <a:bodyPr wrap="square" rtlCol="0">
            <a:spAutoFit/>
          </a:bodyPr>
          <a:lstStyle/>
          <a:p>
            <a:r>
              <a:rPr lang="en-GB" dirty="0"/>
              <a:t>200</a:t>
            </a:r>
          </a:p>
        </p:txBody>
      </p:sp>
      <p:sp>
        <p:nvSpPr>
          <p:cNvPr id="20" name="TextBox 19">
            <a:extLst>
              <a:ext uri="{FF2B5EF4-FFF2-40B4-BE49-F238E27FC236}">
                <a16:creationId xmlns:a16="http://schemas.microsoft.com/office/drawing/2014/main" id="{AB2B7CF6-2770-3E47-BA96-B49F51903F76}"/>
              </a:ext>
            </a:extLst>
          </p:cNvPr>
          <p:cNvSpPr txBox="1"/>
          <p:nvPr/>
        </p:nvSpPr>
        <p:spPr>
          <a:xfrm>
            <a:off x="118308" y="3519562"/>
            <a:ext cx="824432" cy="369332"/>
          </a:xfrm>
          <a:prstGeom prst="rect">
            <a:avLst/>
          </a:prstGeom>
          <a:noFill/>
        </p:spPr>
        <p:txBody>
          <a:bodyPr wrap="square" rtlCol="0">
            <a:spAutoFit/>
          </a:bodyPr>
          <a:lstStyle/>
          <a:p>
            <a:r>
              <a:rPr lang="en-GB" dirty="0"/>
              <a:t>300</a:t>
            </a:r>
          </a:p>
        </p:txBody>
      </p:sp>
      <p:sp>
        <p:nvSpPr>
          <p:cNvPr id="21" name="TextBox 20">
            <a:extLst>
              <a:ext uri="{FF2B5EF4-FFF2-40B4-BE49-F238E27FC236}">
                <a16:creationId xmlns:a16="http://schemas.microsoft.com/office/drawing/2014/main" id="{6932B212-1760-A849-BEF1-DA98346EF186}"/>
              </a:ext>
            </a:extLst>
          </p:cNvPr>
          <p:cNvSpPr txBox="1"/>
          <p:nvPr/>
        </p:nvSpPr>
        <p:spPr>
          <a:xfrm>
            <a:off x="110888" y="4417800"/>
            <a:ext cx="824432" cy="369332"/>
          </a:xfrm>
          <a:prstGeom prst="rect">
            <a:avLst/>
          </a:prstGeom>
          <a:noFill/>
        </p:spPr>
        <p:txBody>
          <a:bodyPr wrap="square" rtlCol="0">
            <a:spAutoFit/>
          </a:bodyPr>
          <a:lstStyle/>
          <a:p>
            <a:r>
              <a:rPr lang="en-GB" dirty="0"/>
              <a:t>400</a:t>
            </a:r>
          </a:p>
        </p:txBody>
      </p:sp>
      <p:sp>
        <p:nvSpPr>
          <p:cNvPr id="22" name="TextBox 21">
            <a:extLst>
              <a:ext uri="{FF2B5EF4-FFF2-40B4-BE49-F238E27FC236}">
                <a16:creationId xmlns:a16="http://schemas.microsoft.com/office/drawing/2014/main" id="{883E92BA-9E72-9F41-93B6-2640C87D7E73}"/>
              </a:ext>
            </a:extLst>
          </p:cNvPr>
          <p:cNvSpPr txBox="1"/>
          <p:nvPr/>
        </p:nvSpPr>
        <p:spPr>
          <a:xfrm>
            <a:off x="118308" y="5316038"/>
            <a:ext cx="824432" cy="369332"/>
          </a:xfrm>
          <a:prstGeom prst="rect">
            <a:avLst/>
          </a:prstGeom>
          <a:noFill/>
        </p:spPr>
        <p:txBody>
          <a:bodyPr wrap="square" rtlCol="0">
            <a:spAutoFit/>
          </a:bodyPr>
          <a:lstStyle/>
          <a:p>
            <a:r>
              <a:rPr lang="en-GB" dirty="0"/>
              <a:t>500</a:t>
            </a:r>
          </a:p>
        </p:txBody>
      </p:sp>
    </p:spTree>
    <p:extLst>
      <p:ext uri="{BB962C8B-B14F-4D97-AF65-F5344CB8AC3E}">
        <p14:creationId xmlns:p14="http://schemas.microsoft.com/office/powerpoint/2010/main" val="2513740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F279C-D370-004E-8453-2C799C4C9A8D}"/>
              </a:ext>
            </a:extLst>
          </p:cNvPr>
          <p:cNvSpPr>
            <a:spLocks noGrp="1"/>
          </p:cNvSpPr>
          <p:nvPr>
            <p:ph type="title"/>
          </p:nvPr>
        </p:nvSpPr>
        <p:spPr/>
        <p:txBody>
          <a:bodyPr/>
          <a:lstStyle/>
          <a:p>
            <a:r>
              <a:rPr lang="en-GB" i="0" dirty="0"/>
              <a:t>DATASET</a:t>
            </a:r>
          </a:p>
        </p:txBody>
      </p:sp>
      <p:sp>
        <p:nvSpPr>
          <p:cNvPr id="6" name="Parallelogram 5">
            <a:extLst>
              <a:ext uri="{FF2B5EF4-FFF2-40B4-BE49-F238E27FC236}">
                <a16:creationId xmlns:a16="http://schemas.microsoft.com/office/drawing/2014/main" id="{63B3FF39-0309-104A-907E-1B0C9B1D522D}"/>
              </a:ext>
            </a:extLst>
          </p:cNvPr>
          <p:cNvSpPr/>
          <p:nvPr/>
        </p:nvSpPr>
        <p:spPr>
          <a:xfrm>
            <a:off x="10291716" y="5450949"/>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72A55F4-8FEB-A743-AFA4-540DB817B392}"/>
              </a:ext>
            </a:extLst>
          </p:cNvPr>
          <p:cNvSpPr txBox="1"/>
          <p:nvPr/>
        </p:nvSpPr>
        <p:spPr>
          <a:xfrm rot="18335671">
            <a:off x="10287248" y="6110331"/>
            <a:ext cx="1208997" cy="369332"/>
          </a:xfrm>
          <a:prstGeom prst="rect">
            <a:avLst/>
          </a:prstGeom>
          <a:noFill/>
        </p:spPr>
        <p:txBody>
          <a:bodyPr wrap="square" rtlCol="0">
            <a:spAutoFit/>
          </a:bodyPr>
          <a:lstStyle/>
          <a:p>
            <a:r>
              <a:rPr lang="en-US" b="1" dirty="0"/>
              <a:t>Method</a:t>
            </a:r>
          </a:p>
        </p:txBody>
      </p:sp>
      <p:pic>
        <p:nvPicPr>
          <p:cNvPr id="5" name="Picture 4" descr="Diagram, engineering drawing&#10;&#10;Description automatically generated">
            <a:extLst>
              <a:ext uri="{FF2B5EF4-FFF2-40B4-BE49-F238E27FC236}">
                <a16:creationId xmlns:a16="http://schemas.microsoft.com/office/drawing/2014/main" id="{28974643-B398-B442-A2AF-5CD289630484}"/>
              </a:ext>
            </a:extLst>
          </p:cNvPr>
          <p:cNvPicPr>
            <a:picLocks noChangeAspect="1"/>
          </p:cNvPicPr>
          <p:nvPr/>
        </p:nvPicPr>
        <p:blipFill rotWithShape="1">
          <a:blip r:embed="rId3"/>
          <a:srcRect l="66855" t="11903" r="9628" b="64490"/>
          <a:stretch/>
        </p:blipFill>
        <p:spPr>
          <a:xfrm>
            <a:off x="6685329" y="1231493"/>
            <a:ext cx="5506671" cy="2879847"/>
          </a:xfrm>
          <a:prstGeom prst="rect">
            <a:avLst/>
          </a:prstGeom>
        </p:spPr>
      </p:pic>
      <p:pic>
        <p:nvPicPr>
          <p:cNvPr id="24" name="Picture 23" descr="Diagram, engineering drawing&#10;&#10;Description automatically generated">
            <a:extLst>
              <a:ext uri="{FF2B5EF4-FFF2-40B4-BE49-F238E27FC236}">
                <a16:creationId xmlns:a16="http://schemas.microsoft.com/office/drawing/2014/main" id="{529EFC5D-F6AA-884C-9DE5-1F3AC0D64B08}"/>
              </a:ext>
            </a:extLst>
          </p:cNvPr>
          <p:cNvPicPr>
            <a:picLocks noChangeAspect="1"/>
          </p:cNvPicPr>
          <p:nvPr/>
        </p:nvPicPr>
        <p:blipFill rotWithShape="1">
          <a:blip r:embed="rId3"/>
          <a:srcRect l="12125" t="38699" r="63994" b="37420"/>
          <a:stretch/>
        </p:blipFill>
        <p:spPr>
          <a:xfrm>
            <a:off x="593213" y="1153936"/>
            <a:ext cx="5598452" cy="2879847"/>
          </a:xfrm>
          <a:prstGeom prst="rect">
            <a:avLst/>
          </a:prstGeom>
        </p:spPr>
      </p:pic>
      <p:sp>
        <p:nvSpPr>
          <p:cNvPr id="8" name="TextBox 7">
            <a:extLst>
              <a:ext uri="{FF2B5EF4-FFF2-40B4-BE49-F238E27FC236}">
                <a16:creationId xmlns:a16="http://schemas.microsoft.com/office/drawing/2014/main" id="{5FA40408-A40F-E245-91D3-90D646451B52}"/>
              </a:ext>
            </a:extLst>
          </p:cNvPr>
          <p:cNvSpPr txBox="1"/>
          <p:nvPr/>
        </p:nvSpPr>
        <p:spPr>
          <a:xfrm>
            <a:off x="3226541" y="779157"/>
            <a:ext cx="630301" cy="523220"/>
          </a:xfrm>
          <a:prstGeom prst="rect">
            <a:avLst/>
          </a:prstGeom>
          <a:noFill/>
        </p:spPr>
        <p:txBody>
          <a:bodyPr wrap="none" rtlCol="0">
            <a:spAutoFit/>
          </a:bodyPr>
          <a:lstStyle/>
          <a:p>
            <a:r>
              <a:rPr lang="en-GB" sz="2800" dirty="0"/>
              <a:t>ISC</a:t>
            </a:r>
          </a:p>
        </p:txBody>
      </p:sp>
      <p:sp>
        <p:nvSpPr>
          <p:cNvPr id="25" name="TextBox 24">
            <a:extLst>
              <a:ext uri="{FF2B5EF4-FFF2-40B4-BE49-F238E27FC236}">
                <a16:creationId xmlns:a16="http://schemas.microsoft.com/office/drawing/2014/main" id="{969CF39F-5906-314A-BD01-B65E24D009C9}"/>
              </a:ext>
            </a:extLst>
          </p:cNvPr>
          <p:cNvSpPr txBox="1"/>
          <p:nvPr/>
        </p:nvSpPr>
        <p:spPr>
          <a:xfrm>
            <a:off x="9076225" y="780584"/>
            <a:ext cx="724878" cy="523220"/>
          </a:xfrm>
          <a:prstGeom prst="rect">
            <a:avLst/>
          </a:prstGeom>
          <a:noFill/>
        </p:spPr>
        <p:txBody>
          <a:bodyPr wrap="none" rtlCol="0">
            <a:spAutoFit/>
          </a:bodyPr>
          <a:lstStyle/>
          <a:p>
            <a:r>
              <a:rPr lang="en-GB" sz="2800" dirty="0"/>
              <a:t>IRIS</a:t>
            </a:r>
          </a:p>
        </p:txBody>
      </p:sp>
      <p:sp>
        <p:nvSpPr>
          <p:cNvPr id="9" name="TextBox 8">
            <a:extLst>
              <a:ext uri="{FF2B5EF4-FFF2-40B4-BE49-F238E27FC236}">
                <a16:creationId xmlns:a16="http://schemas.microsoft.com/office/drawing/2014/main" id="{15E7C679-481A-734B-8C1F-4019D542CDB3}"/>
              </a:ext>
            </a:extLst>
          </p:cNvPr>
          <p:cNvSpPr txBox="1"/>
          <p:nvPr/>
        </p:nvSpPr>
        <p:spPr>
          <a:xfrm>
            <a:off x="6869064" y="4019195"/>
            <a:ext cx="301686" cy="369332"/>
          </a:xfrm>
          <a:prstGeom prst="rect">
            <a:avLst/>
          </a:prstGeom>
          <a:noFill/>
        </p:spPr>
        <p:txBody>
          <a:bodyPr wrap="none" rtlCol="0">
            <a:spAutoFit/>
          </a:bodyPr>
          <a:lstStyle/>
          <a:p>
            <a:r>
              <a:rPr lang="en-GB" dirty="0"/>
              <a:t>3</a:t>
            </a:r>
          </a:p>
        </p:txBody>
      </p:sp>
      <p:sp>
        <p:nvSpPr>
          <p:cNvPr id="26" name="TextBox 25">
            <a:extLst>
              <a:ext uri="{FF2B5EF4-FFF2-40B4-BE49-F238E27FC236}">
                <a16:creationId xmlns:a16="http://schemas.microsoft.com/office/drawing/2014/main" id="{0560DC46-5DD2-3A4A-A688-16DDF25BBCF6}"/>
              </a:ext>
            </a:extLst>
          </p:cNvPr>
          <p:cNvSpPr txBox="1"/>
          <p:nvPr/>
        </p:nvSpPr>
        <p:spPr>
          <a:xfrm>
            <a:off x="7880091" y="4019195"/>
            <a:ext cx="301686" cy="369332"/>
          </a:xfrm>
          <a:prstGeom prst="rect">
            <a:avLst/>
          </a:prstGeom>
          <a:noFill/>
        </p:spPr>
        <p:txBody>
          <a:bodyPr wrap="none" rtlCol="0">
            <a:spAutoFit/>
          </a:bodyPr>
          <a:lstStyle/>
          <a:p>
            <a:r>
              <a:rPr lang="en-GB" dirty="0"/>
              <a:t>4</a:t>
            </a:r>
          </a:p>
        </p:txBody>
      </p:sp>
      <p:sp>
        <p:nvSpPr>
          <p:cNvPr id="27" name="TextBox 26">
            <a:extLst>
              <a:ext uri="{FF2B5EF4-FFF2-40B4-BE49-F238E27FC236}">
                <a16:creationId xmlns:a16="http://schemas.microsoft.com/office/drawing/2014/main" id="{738EF1B6-9BBE-E148-B0B5-F7B35B9408CD}"/>
              </a:ext>
            </a:extLst>
          </p:cNvPr>
          <p:cNvSpPr txBox="1"/>
          <p:nvPr/>
        </p:nvSpPr>
        <p:spPr>
          <a:xfrm>
            <a:off x="8862456" y="4019195"/>
            <a:ext cx="301686" cy="369332"/>
          </a:xfrm>
          <a:prstGeom prst="rect">
            <a:avLst/>
          </a:prstGeom>
          <a:noFill/>
        </p:spPr>
        <p:txBody>
          <a:bodyPr wrap="none" rtlCol="0">
            <a:spAutoFit/>
          </a:bodyPr>
          <a:lstStyle/>
          <a:p>
            <a:r>
              <a:rPr lang="en-GB" dirty="0"/>
              <a:t>5</a:t>
            </a:r>
          </a:p>
        </p:txBody>
      </p:sp>
      <p:sp>
        <p:nvSpPr>
          <p:cNvPr id="28" name="TextBox 27">
            <a:extLst>
              <a:ext uri="{FF2B5EF4-FFF2-40B4-BE49-F238E27FC236}">
                <a16:creationId xmlns:a16="http://schemas.microsoft.com/office/drawing/2014/main" id="{5F2C5BE1-46D5-8942-948B-CA500A5C747C}"/>
              </a:ext>
            </a:extLst>
          </p:cNvPr>
          <p:cNvSpPr txBox="1"/>
          <p:nvPr/>
        </p:nvSpPr>
        <p:spPr>
          <a:xfrm>
            <a:off x="9844821" y="4025692"/>
            <a:ext cx="301686" cy="369332"/>
          </a:xfrm>
          <a:prstGeom prst="rect">
            <a:avLst/>
          </a:prstGeom>
          <a:noFill/>
        </p:spPr>
        <p:txBody>
          <a:bodyPr wrap="none" rtlCol="0">
            <a:spAutoFit/>
          </a:bodyPr>
          <a:lstStyle/>
          <a:p>
            <a:r>
              <a:rPr lang="en-GB" dirty="0"/>
              <a:t>6</a:t>
            </a:r>
          </a:p>
        </p:txBody>
      </p:sp>
      <p:sp>
        <p:nvSpPr>
          <p:cNvPr id="29" name="TextBox 28">
            <a:extLst>
              <a:ext uri="{FF2B5EF4-FFF2-40B4-BE49-F238E27FC236}">
                <a16:creationId xmlns:a16="http://schemas.microsoft.com/office/drawing/2014/main" id="{E910DF5F-E054-EB44-BED1-7562E9AF6287}"/>
              </a:ext>
            </a:extLst>
          </p:cNvPr>
          <p:cNvSpPr txBox="1"/>
          <p:nvPr/>
        </p:nvSpPr>
        <p:spPr>
          <a:xfrm>
            <a:off x="10830392" y="4019195"/>
            <a:ext cx="301686" cy="369332"/>
          </a:xfrm>
          <a:prstGeom prst="rect">
            <a:avLst/>
          </a:prstGeom>
          <a:noFill/>
        </p:spPr>
        <p:txBody>
          <a:bodyPr wrap="none" rtlCol="0">
            <a:spAutoFit/>
          </a:bodyPr>
          <a:lstStyle/>
          <a:p>
            <a:r>
              <a:rPr lang="en-GB" dirty="0"/>
              <a:t>7</a:t>
            </a:r>
          </a:p>
        </p:txBody>
      </p:sp>
      <p:sp>
        <p:nvSpPr>
          <p:cNvPr id="30" name="TextBox 29">
            <a:extLst>
              <a:ext uri="{FF2B5EF4-FFF2-40B4-BE49-F238E27FC236}">
                <a16:creationId xmlns:a16="http://schemas.microsoft.com/office/drawing/2014/main" id="{7C3BBAB8-63F0-DE44-874B-3FD7BA09FAF3}"/>
              </a:ext>
            </a:extLst>
          </p:cNvPr>
          <p:cNvSpPr txBox="1"/>
          <p:nvPr/>
        </p:nvSpPr>
        <p:spPr>
          <a:xfrm>
            <a:off x="11841716" y="4019195"/>
            <a:ext cx="301686" cy="369332"/>
          </a:xfrm>
          <a:prstGeom prst="rect">
            <a:avLst/>
          </a:prstGeom>
          <a:noFill/>
        </p:spPr>
        <p:txBody>
          <a:bodyPr wrap="none" rtlCol="0">
            <a:spAutoFit/>
          </a:bodyPr>
          <a:lstStyle/>
          <a:p>
            <a:r>
              <a:rPr lang="en-GB" dirty="0"/>
              <a:t>8</a:t>
            </a:r>
          </a:p>
        </p:txBody>
      </p:sp>
      <p:sp>
        <p:nvSpPr>
          <p:cNvPr id="31" name="TextBox 30">
            <a:extLst>
              <a:ext uri="{FF2B5EF4-FFF2-40B4-BE49-F238E27FC236}">
                <a16:creationId xmlns:a16="http://schemas.microsoft.com/office/drawing/2014/main" id="{CD388F77-66B7-174E-9C5D-E54AFED72767}"/>
              </a:ext>
            </a:extLst>
          </p:cNvPr>
          <p:cNvSpPr txBox="1"/>
          <p:nvPr/>
        </p:nvSpPr>
        <p:spPr>
          <a:xfrm>
            <a:off x="771724" y="3960798"/>
            <a:ext cx="301686" cy="369332"/>
          </a:xfrm>
          <a:prstGeom prst="rect">
            <a:avLst/>
          </a:prstGeom>
          <a:noFill/>
        </p:spPr>
        <p:txBody>
          <a:bodyPr wrap="none" rtlCol="0">
            <a:spAutoFit/>
          </a:bodyPr>
          <a:lstStyle/>
          <a:p>
            <a:r>
              <a:rPr lang="en-GB" dirty="0"/>
              <a:t>3</a:t>
            </a:r>
          </a:p>
        </p:txBody>
      </p:sp>
      <p:sp>
        <p:nvSpPr>
          <p:cNvPr id="32" name="TextBox 31">
            <a:extLst>
              <a:ext uri="{FF2B5EF4-FFF2-40B4-BE49-F238E27FC236}">
                <a16:creationId xmlns:a16="http://schemas.microsoft.com/office/drawing/2014/main" id="{EE7FFFCA-BB81-F544-9A0D-61D204B7C5FD}"/>
              </a:ext>
            </a:extLst>
          </p:cNvPr>
          <p:cNvSpPr txBox="1"/>
          <p:nvPr/>
        </p:nvSpPr>
        <p:spPr>
          <a:xfrm>
            <a:off x="1782751" y="3960798"/>
            <a:ext cx="301686" cy="369332"/>
          </a:xfrm>
          <a:prstGeom prst="rect">
            <a:avLst/>
          </a:prstGeom>
          <a:noFill/>
        </p:spPr>
        <p:txBody>
          <a:bodyPr wrap="none" rtlCol="0">
            <a:spAutoFit/>
          </a:bodyPr>
          <a:lstStyle/>
          <a:p>
            <a:r>
              <a:rPr lang="en-GB" dirty="0"/>
              <a:t>4</a:t>
            </a:r>
          </a:p>
        </p:txBody>
      </p:sp>
      <p:sp>
        <p:nvSpPr>
          <p:cNvPr id="33" name="TextBox 32">
            <a:extLst>
              <a:ext uri="{FF2B5EF4-FFF2-40B4-BE49-F238E27FC236}">
                <a16:creationId xmlns:a16="http://schemas.microsoft.com/office/drawing/2014/main" id="{28646CFC-8A2A-A848-8C57-910C2A065E02}"/>
              </a:ext>
            </a:extLst>
          </p:cNvPr>
          <p:cNvSpPr txBox="1"/>
          <p:nvPr/>
        </p:nvSpPr>
        <p:spPr>
          <a:xfrm>
            <a:off x="2765116" y="3960798"/>
            <a:ext cx="301686" cy="369332"/>
          </a:xfrm>
          <a:prstGeom prst="rect">
            <a:avLst/>
          </a:prstGeom>
          <a:noFill/>
        </p:spPr>
        <p:txBody>
          <a:bodyPr wrap="none" rtlCol="0">
            <a:spAutoFit/>
          </a:bodyPr>
          <a:lstStyle/>
          <a:p>
            <a:r>
              <a:rPr lang="en-GB" dirty="0"/>
              <a:t>5</a:t>
            </a:r>
          </a:p>
        </p:txBody>
      </p:sp>
      <p:sp>
        <p:nvSpPr>
          <p:cNvPr id="34" name="TextBox 33">
            <a:extLst>
              <a:ext uri="{FF2B5EF4-FFF2-40B4-BE49-F238E27FC236}">
                <a16:creationId xmlns:a16="http://schemas.microsoft.com/office/drawing/2014/main" id="{B02FE5EF-F58A-0245-A788-7B8C2FF54D64}"/>
              </a:ext>
            </a:extLst>
          </p:cNvPr>
          <p:cNvSpPr txBox="1"/>
          <p:nvPr/>
        </p:nvSpPr>
        <p:spPr>
          <a:xfrm>
            <a:off x="3747481" y="3967295"/>
            <a:ext cx="301686" cy="369332"/>
          </a:xfrm>
          <a:prstGeom prst="rect">
            <a:avLst/>
          </a:prstGeom>
          <a:noFill/>
        </p:spPr>
        <p:txBody>
          <a:bodyPr wrap="none" rtlCol="0">
            <a:spAutoFit/>
          </a:bodyPr>
          <a:lstStyle/>
          <a:p>
            <a:r>
              <a:rPr lang="en-GB" dirty="0"/>
              <a:t>6</a:t>
            </a:r>
          </a:p>
        </p:txBody>
      </p:sp>
      <p:sp>
        <p:nvSpPr>
          <p:cNvPr id="35" name="TextBox 34">
            <a:extLst>
              <a:ext uri="{FF2B5EF4-FFF2-40B4-BE49-F238E27FC236}">
                <a16:creationId xmlns:a16="http://schemas.microsoft.com/office/drawing/2014/main" id="{1F150069-B635-BD4D-863F-E4CDC213AA22}"/>
              </a:ext>
            </a:extLst>
          </p:cNvPr>
          <p:cNvSpPr txBox="1"/>
          <p:nvPr/>
        </p:nvSpPr>
        <p:spPr>
          <a:xfrm>
            <a:off x="4733052" y="3960798"/>
            <a:ext cx="301686" cy="369332"/>
          </a:xfrm>
          <a:prstGeom prst="rect">
            <a:avLst/>
          </a:prstGeom>
          <a:noFill/>
        </p:spPr>
        <p:txBody>
          <a:bodyPr wrap="none" rtlCol="0">
            <a:spAutoFit/>
          </a:bodyPr>
          <a:lstStyle/>
          <a:p>
            <a:r>
              <a:rPr lang="en-GB" dirty="0"/>
              <a:t>7</a:t>
            </a:r>
          </a:p>
        </p:txBody>
      </p:sp>
      <p:sp>
        <p:nvSpPr>
          <p:cNvPr id="36" name="TextBox 35">
            <a:extLst>
              <a:ext uri="{FF2B5EF4-FFF2-40B4-BE49-F238E27FC236}">
                <a16:creationId xmlns:a16="http://schemas.microsoft.com/office/drawing/2014/main" id="{F7EE0EAD-7CA6-D849-8637-12073BC80460}"/>
              </a:ext>
            </a:extLst>
          </p:cNvPr>
          <p:cNvSpPr txBox="1"/>
          <p:nvPr/>
        </p:nvSpPr>
        <p:spPr>
          <a:xfrm>
            <a:off x="5744376" y="3960798"/>
            <a:ext cx="301686" cy="369332"/>
          </a:xfrm>
          <a:prstGeom prst="rect">
            <a:avLst/>
          </a:prstGeom>
          <a:noFill/>
        </p:spPr>
        <p:txBody>
          <a:bodyPr wrap="none" rtlCol="0">
            <a:spAutoFit/>
          </a:bodyPr>
          <a:lstStyle/>
          <a:p>
            <a:r>
              <a:rPr lang="en-GB" dirty="0"/>
              <a:t>8</a:t>
            </a:r>
          </a:p>
        </p:txBody>
      </p:sp>
      <p:sp>
        <p:nvSpPr>
          <p:cNvPr id="10" name="TextBox 9">
            <a:extLst>
              <a:ext uri="{FF2B5EF4-FFF2-40B4-BE49-F238E27FC236}">
                <a16:creationId xmlns:a16="http://schemas.microsoft.com/office/drawing/2014/main" id="{5566A8FA-F541-4945-85C2-856A203A783D}"/>
              </a:ext>
            </a:extLst>
          </p:cNvPr>
          <p:cNvSpPr txBox="1"/>
          <p:nvPr/>
        </p:nvSpPr>
        <p:spPr>
          <a:xfrm>
            <a:off x="6247739" y="1303804"/>
            <a:ext cx="535724" cy="369332"/>
          </a:xfrm>
          <a:prstGeom prst="rect">
            <a:avLst/>
          </a:prstGeom>
          <a:noFill/>
        </p:spPr>
        <p:txBody>
          <a:bodyPr wrap="none" rtlCol="0">
            <a:spAutoFit/>
          </a:bodyPr>
          <a:lstStyle/>
          <a:p>
            <a:r>
              <a:rPr lang="en-GB" dirty="0"/>
              <a:t>100</a:t>
            </a:r>
          </a:p>
        </p:txBody>
      </p:sp>
      <p:sp>
        <p:nvSpPr>
          <p:cNvPr id="37" name="TextBox 36">
            <a:extLst>
              <a:ext uri="{FF2B5EF4-FFF2-40B4-BE49-F238E27FC236}">
                <a16:creationId xmlns:a16="http://schemas.microsoft.com/office/drawing/2014/main" id="{472C3E69-7E29-1640-8E81-68D71836CCA2}"/>
              </a:ext>
            </a:extLst>
          </p:cNvPr>
          <p:cNvSpPr txBox="1"/>
          <p:nvPr/>
        </p:nvSpPr>
        <p:spPr>
          <a:xfrm>
            <a:off x="6364759" y="2484111"/>
            <a:ext cx="418704" cy="369332"/>
          </a:xfrm>
          <a:prstGeom prst="rect">
            <a:avLst/>
          </a:prstGeom>
          <a:noFill/>
        </p:spPr>
        <p:txBody>
          <a:bodyPr wrap="none" rtlCol="0">
            <a:spAutoFit/>
          </a:bodyPr>
          <a:lstStyle/>
          <a:p>
            <a:r>
              <a:rPr lang="en-GB" dirty="0"/>
              <a:t>10</a:t>
            </a:r>
          </a:p>
        </p:txBody>
      </p:sp>
      <p:sp>
        <p:nvSpPr>
          <p:cNvPr id="11" name="TextBox 10">
            <a:extLst>
              <a:ext uri="{FF2B5EF4-FFF2-40B4-BE49-F238E27FC236}">
                <a16:creationId xmlns:a16="http://schemas.microsoft.com/office/drawing/2014/main" id="{00430C19-6BDB-7146-B07C-442CF68B36D2}"/>
              </a:ext>
            </a:extLst>
          </p:cNvPr>
          <p:cNvSpPr txBox="1"/>
          <p:nvPr/>
        </p:nvSpPr>
        <p:spPr>
          <a:xfrm>
            <a:off x="6421413" y="3786123"/>
            <a:ext cx="301686" cy="369332"/>
          </a:xfrm>
          <a:prstGeom prst="rect">
            <a:avLst/>
          </a:prstGeom>
          <a:noFill/>
        </p:spPr>
        <p:txBody>
          <a:bodyPr wrap="none" rtlCol="0">
            <a:spAutoFit/>
          </a:bodyPr>
          <a:lstStyle/>
          <a:p>
            <a:r>
              <a:rPr lang="en-GB" dirty="0"/>
              <a:t>1</a:t>
            </a:r>
          </a:p>
        </p:txBody>
      </p:sp>
      <p:sp>
        <p:nvSpPr>
          <p:cNvPr id="38" name="TextBox 37">
            <a:extLst>
              <a:ext uri="{FF2B5EF4-FFF2-40B4-BE49-F238E27FC236}">
                <a16:creationId xmlns:a16="http://schemas.microsoft.com/office/drawing/2014/main" id="{64580D3D-3FE4-BF45-8B7D-50A7479F3E36}"/>
              </a:ext>
            </a:extLst>
          </p:cNvPr>
          <p:cNvSpPr txBox="1"/>
          <p:nvPr/>
        </p:nvSpPr>
        <p:spPr>
          <a:xfrm>
            <a:off x="147416" y="1912647"/>
            <a:ext cx="535724" cy="369332"/>
          </a:xfrm>
          <a:prstGeom prst="rect">
            <a:avLst/>
          </a:prstGeom>
          <a:noFill/>
        </p:spPr>
        <p:txBody>
          <a:bodyPr wrap="none" rtlCol="0">
            <a:spAutoFit/>
          </a:bodyPr>
          <a:lstStyle/>
          <a:p>
            <a:r>
              <a:rPr lang="en-GB" dirty="0"/>
              <a:t>100</a:t>
            </a:r>
          </a:p>
        </p:txBody>
      </p:sp>
      <p:sp>
        <p:nvSpPr>
          <p:cNvPr id="39" name="TextBox 38">
            <a:extLst>
              <a:ext uri="{FF2B5EF4-FFF2-40B4-BE49-F238E27FC236}">
                <a16:creationId xmlns:a16="http://schemas.microsoft.com/office/drawing/2014/main" id="{8EF12871-00FA-AD42-AC2B-96A64CA8C5F3}"/>
              </a:ext>
            </a:extLst>
          </p:cNvPr>
          <p:cNvSpPr txBox="1"/>
          <p:nvPr/>
        </p:nvSpPr>
        <p:spPr>
          <a:xfrm>
            <a:off x="205926" y="2788549"/>
            <a:ext cx="418704" cy="369332"/>
          </a:xfrm>
          <a:prstGeom prst="rect">
            <a:avLst/>
          </a:prstGeom>
          <a:noFill/>
        </p:spPr>
        <p:txBody>
          <a:bodyPr wrap="none" rtlCol="0">
            <a:spAutoFit/>
          </a:bodyPr>
          <a:lstStyle/>
          <a:p>
            <a:r>
              <a:rPr lang="en-GB" dirty="0"/>
              <a:t>10</a:t>
            </a:r>
          </a:p>
        </p:txBody>
      </p:sp>
      <p:sp>
        <p:nvSpPr>
          <p:cNvPr id="40" name="TextBox 39">
            <a:extLst>
              <a:ext uri="{FF2B5EF4-FFF2-40B4-BE49-F238E27FC236}">
                <a16:creationId xmlns:a16="http://schemas.microsoft.com/office/drawing/2014/main" id="{950683F2-21BF-F04A-8359-D9CFB5356839}"/>
              </a:ext>
            </a:extLst>
          </p:cNvPr>
          <p:cNvSpPr txBox="1"/>
          <p:nvPr/>
        </p:nvSpPr>
        <p:spPr>
          <a:xfrm>
            <a:off x="353776" y="3664451"/>
            <a:ext cx="301686" cy="369332"/>
          </a:xfrm>
          <a:prstGeom prst="rect">
            <a:avLst/>
          </a:prstGeom>
          <a:noFill/>
        </p:spPr>
        <p:txBody>
          <a:bodyPr wrap="none" rtlCol="0">
            <a:spAutoFit/>
          </a:bodyPr>
          <a:lstStyle/>
          <a:p>
            <a:r>
              <a:rPr lang="en-GB" dirty="0"/>
              <a:t>1</a:t>
            </a:r>
          </a:p>
        </p:txBody>
      </p:sp>
      <p:sp>
        <p:nvSpPr>
          <p:cNvPr id="42" name="TextBox 41">
            <a:extLst>
              <a:ext uri="{FF2B5EF4-FFF2-40B4-BE49-F238E27FC236}">
                <a16:creationId xmlns:a16="http://schemas.microsoft.com/office/drawing/2014/main" id="{649B4604-ED36-8545-9C44-9E07A89957FB}"/>
              </a:ext>
            </a:extLst>
          </p:cNvPr>
          <p:cNvSpPr txBox="1"/>
          <p:nvPr/>
        </p:nvSpPr>
        <p:spPr>
          <a:xfrm>
            <a:off x="8688011" y="4216855"/>
            <a:ext cx="1311578" cy="400110"/>
          </a:xfrm>
          <a:prstGeom prst="rect">
            <a:avLst/>
          </a:prstGeom>
          <a:noFill/>
        </p:spPr>
        <p:txBody>
          <a:bodyPr wrap="none" rtlCol="0">
            <a:spAutoFit/>
          </a:bodyPr>
          <a:lstStyle/>
          <a:p>
            <a:r>
              <a:rPr lang="en-GB" sz="2000" dirty="0"/>
              <a:t>magnitude</a:t>
            </a:r>
          </a:p>
        </p:txBody>
      </p:sp>
      <p:sp>
        <p:nvSpPr>
          <p:cNvPr id="43" name="TextBox 42">
            <a:extLst>
              <a:ext uri="{FF2B5EF4-FFF2-40B4-BE49-F238E27FC236}">
                <a16:creationId xmlns:a16="http://schemas.microsoft.com/office/drawing/2014/main" id="{7B93A30F-3DBD-364A-9958-F749DE8C009C}"/>
              </a:ext>
            </a:extLst>
          </p:cNvPr>
          <p:cNvSpPr txBox="1"/>
          <p:nvPr/>
        </p:nvSpPr>
        <p:spPr>
          <a:xfrm>
            <a:off x="2940947" y="4200834"/>
            <a:ext cx="1311578" cy="400110"/>
          </a:xfrm>
          <a:prstGeom prst="rect">
            <a:avLst/>
          </a:prstGeom>
          <a:noFill/>
        </p:spPr>
        <p:txBody>
          <a:bodyPr wrap="none" rtlCol="0">
            <a:spAutoFit/>
          </a:bodyPr>
          <a:lstStyle/>
          <a:p>
            <a:r>
              <a:rPr lang="en-GB" sz="2000" dirty="0"/>
              <a:t>magnitude</a:t>
            </a:r>
          </a:p>
        </p:txBody>
      </p:sp>
      <p:sp>
        <p:nvSpPr>
          <p:cNvPr id="44" name="TextBox 43">
            <a:extLst>
              <a:ext uri="{FF2B5EF4-FFF2-40B4-BE49-F238E27FC236}">
                <a16:creationId xmlns:a16="http://schemas.microsoft.com/office/drawing/2014/main" id="{2C45214F-0140-8844-A39D-D780E50F25C9}"/>
              </a:ext>
            </a:extLst>
          </p:cNvPr>
          <p:cNvSpPr txBox="1"/>
          <p:nvPr/>
        </p:nvSpPr>
        <p:spPr>
          <a:xfrm>
            <a:off x="6127758" y="2391590"/>
            <a:ext cx="349776" cy="400110"/>
          </a:xfrm>
          <a:prstGeom prst="rect">
            <a:avLst/>
          </a:prstGeom>
          <a:noFill/>
        </p:spPr>
        <p:txBody>
          <a:bodyPr wrap="none" rtlCol="0">
            <a:spAutoFit/>
          </a:bodyPr>
          <a:lstStyle/>
          <a:p>
            <a:r>
              <a:rPr lang="en-GB" sz="2000" dirty="0"/>
              <a:t>N</a:t>
            </a:r>
          </a:p>
        </p:txBody>
      </p:sp>
      <p:sp>
        <p:nvSpPr>
          <p:cNvPr id="45" name="TextBox 44">
            <a:extLst>
              <a:ext uri="{FF2B5EF4-FFF2-40B4-BE49-F238E27FC236}">
                <a16:creationId xmlns:a16="http://schemas.microsoft.com/office/drawing/2014/main" id="{3C826420-A919-E349-9990-10EB69A317A0}"/>
              </a:ext>
            </a:extLst>
          </p:cNvPr>
          <p:cNvSpPr txBox="1"/>
          <p:nvPr/>
        </p:nvSpPr>
        <p:spPr>
          <a:xfrm>
            <a:off x="-27124" y="2326696"/>
            <a:ext cx="349776" cy="400110"/>
          </a:xfrm>
          <a:prstGeom prst="rect">
            <a:avLst/>
          </a:prstGeom>
          <a:noFill/>
        </p:spPr>
        <p:txBody>
          <a:bodyPr wrap="none" rtlCol="0">
            <a:spAutoFit/>
          </a:bodyPr>
          <a:lstStyle/>
          <a:p>
            <a:r>
              <a:rPr lang="en-GB" sz="2000" dirty="0"/>
              <a:t>N</a:t>
            </a:r>
          </a:p>
        </p:txBody>
      </p:sp>
      <p:sp>
        <p:nvSpPr>
          <p:cNvPr id="46" name="TextBox 45">
            <a:extLst>
              <a:ext uri="{FF2B5EF4-FFF2-40B4-BE49-F238E27FC236}">
                <a16:creationId xmlns:a16="http://schemas.microsoft.com/office/drawing/2014/main" id="{7F9CB2DC-71D0-6148-9786-26B8238E2228}"/>
              </a:ext>
            </a:extLst>
          </p:cNvPr>
          <p:cNvSpPr txBox="1"/>
          <p:nvPr/>
        </p:nvSpPr>
        <p:spPr>
          <a:xfrm>
            <a:off x="922567" y="4767995"/>
            <a:ext cx="4619919" cy="646331"/>
          </a:xfrm>
          <a:prstGeom prst="rect">
            <a:avLst/>
          </a:prstGeom>
          <a:noFill/>
        </p:spPr>
        <p:txBody>
          <a:bodyPr wrap="none" rtlCol="0">
            <a:spAutoFit/>
          </a:bodyPr>
          <a:lstStyle/>
          <a:p>
            <a:r>
              <a:rPr lang="en-GB" dirty="0">
                <a:latin typeface="Calibri Light" panose="020F0302020204030204" pitchFamily="34" charset="0"/>
                <a:cs typeface="Calibri Light" panose="020F0302020204030204" pitchFamily="34" charset="0"/>
              </a:rPr>
              <a:t>The “definitive record of the Earth's seismicity”. </a:t>
            </a:r>
          </a:p>
          <a:p>
            <a:r>
              <a:rPr lang="en-GB" dirty="0">
                <a:latin typeface="Calibri Light" panose="020F0302020204030204" pitchFamily="34" charset="0"/>
                <a:cs typeface="Calibri Light" panose="020F0302020204030204" pitchFamily="34" charset="0"/>
              </a:rPr>
              <a:t>Cannot use to access waveform data.</a:t>
            </a:r>
          </a:p>
        </p:txBody>
      </p:sp>
      <p:sp>
        <p:nvSpPr>
          <p:cNvPr id="47" name="TextBox 46">
            <a:extLst>
              <a:ext uri="{FF2B5EF4-FFF2-40B4-BE49-F238E27FC236}">
                <a16:creationId xmlns:a16="http://schemas.microsoft.com/office/drawing/2014/main" id="{88ED6429-C6B6-664D-A6F9-254ED141F896}"/>
              </a:ext>
            </a:extLst>
          </p:cNvPr>
          <p:cNvSpPr txBox="1"/>
          <p:nvPr/>
        </p:nvSpPr>
        <p:spPr>
          <a:xfrm>
            <a:off x="7019907" y="4650125"/>
            <a:ext cx="4170208" cy="923330"/>
          </a:xfrm>
          <a:prstGeom prst="rect">
            <a:avLst/>
          </a:prstGeom>
          <a:noFill/>
        </p:spPr>
        <p:txBody>
          <a:bodyPr wrap="square" rtlCol="0">
            <a:spAutoFit/>
          </a:bodyPr>
          <a:lstStyle/>
          <a:p>
            <a:r>
              <a:rPr lang="en-GB" dirty="0">
                <a:latin typeface="Calibri Light" panose="020F0302020204030204" pitchFamily="34" charset="0"/>
                <a:cs typeface="Calibri Light" panose="020F0302020204030204" pitchFamily="34" charset="0"/>
              </a:rPr>
              <a:t>US-based.</a:t>
            </a:r>
          </a:p>
          <a:p>
            <a:r>
              <a:rPr lang="en-GB" dirty="0">
                <a:latin typeface="Calibri Light" panose="020F0302020204030204" pitchFamily="34" charset="0"/>
                <a:cs typeface="Calibri Light" panose="020F0302020204030204" pitchFamily="34" charset="0"/>
              </a:rPr>
              <a:t>Facility for the “acquisition, management, and distribution of seismological data”</a:t>
            </a:r>
          </a:p>
        </p:txBody>
      </p:sp>
    </p:spTree>
    <p:extLst>
      <p:ext uri="{BB962C8B-B14F-4D97-AF65-F5344CB8AC3E}">
        <p14:creationId xmlns:p14="http://schemas.microsoft.com/office/powerpoint/2010/main" val="3797869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EB6B2-DF36-CE42-B350-15CB95856340}"/>
              </a:ext>
            </a:extLst>
          </p:cNvPr>
          <p:cNvSpPr>
            <a:spLocks noGrp="1"/>
          </p:cNvSpPr>
          <p:nvPr>
            <p:ph type="title"/>
          </p:nvPr>
        </p:nvSpPr>
        <p:spPr/>
        <p:txBody>
          <a:bodyPr/>
          <a:lstStyle/>
          <a:p>
            <a:r>
              <a:rPr lang="en-GB" i="0" dirty="0"/>
              <a:t>CALCULATING PREDOMINANT PERIOD</a:t>
            </a:r>
          </a:p>
        </p:txBody>
      </p:sp>
      <p:sp>
        <p:nvSpPr>
          <p:cNvPr id="3" name="Content Placeholder 2">
            <a:extLst>
              <a:ext uri="{FF2B5EF4-FFF2-40B4-BE49-F238E27FC236}">
                <a16:creationId xmlns:a16="http://schemas.microsoft.com/office/drawing/2014/main" id="{064626B5-1C59-004E-9154-22462D5F3601}"/>
              </a:ext>
            </a:extLst>
          </p:cNvPr>
          <p:cNvSpPr>
            <a:spLocks noGrp="1"/>
          </p:cNvSpPr>
          <p:nvPr>
            <p:ph idx="1"/>
          </p:nvPr>
        </p:nvSpPr>
        <p:spPr>
          <a:xfrm>
            <a:off x="228600" y="1105831"/>
            <a:ext cx="7645400" cy="5206069"/>
          </a:xfrm>
        </p:spPr>
        <p:txBody>
          <a:bodyPr>
            <a:normAutofit/>
          </a:bodyPr>
          <a:lstStyle/>
          <a:p>
            <a:r>
              <a:rPr lang="en-GB" dirty="0"/>
              <a:t>Similar to a rolling average in approach</a:t>
            </a:r>
          </a:p>
          <a:p>
            <a:endParaRPr lang="en-GB" dirty="0"/>
          </a:p>
          <a:p>
            <a:endParaRPr lang="en-GB" dirty="0"/>
          </a:p>
          <a:p>
            <a:endParaRPr lang="en-GB" dirty="0"/>
          </a:p>
          <a:p>
            <a:endParaRPr lang="en-GB" dirty="0"/>
          </a:p>
          <a:p>
            <a:endParaRPr lang="en-GB" dirty="0"/>
          </a:p>
          <a:p>
            <a:r>
              <a:rPr lang="en-GB" dirty="0"/>
              <a:t>Take maximum value in 4 second after pick</a:t>
            </a:r>
          </a:p>
          <a:p>
            <a:r>
              <a:rPr lang="en-GB" dirty="0"/>
              <a:t>Need accurate picks </a:t>
            </a:r>
          </a:p>
          <a:p>
            <a:pPr marL="0" indent="0">
              <a:buNone/>
            </a:pPr>
            <a:r>
              <a:rPr lang="en-GB" dirty="0">
                <a:latin typeface="Arial" panose="020B0604020202020204" pitchFamily="34" charset="0"/>
                <a:cs typeface="Arial" panose="020B0604020202020204" pitchFamily="34" charset="0"/>
              </a:rPr>
              <a:t>	→ </a:t>
            </a:r>
            <a:r>
              <a:rPr lang="en-GB" dirty="0">
                <a:latin typeface="Calibri Light" panose="020F0302020204030204" pitchFamily="34" charset="0"/>
                <a:cs typeface="Calibri Light" panose="020F0302020204030204" pitchFamily="34" charset="0"/>
              </a:rPr>
              <a:t>use </a:t>
            </a:r>
            <a:r>
              <a:rPr lang="en-GB" dirty="0" err="1">
                <a:latin typeface="Calibri Light" panose="020F0302020204030204" pitchFamily="34" charset="0"/>
                <a:cs typeface="Calibri Light" panose="020F0302020204030204" pitchFamily="34" charset="0"/>
              </a:rPr>
              <a:t>EQTransformer</a:t>
            </a:r>
            <a:r>
              <a:rPr lang="en-GB" dirty="0">
                <a:latin typeface="Calibri Light" panose="020F0302020204030204" pitchFamily="34" charset="0"/>
                <a:cs typeface="Calibri Light" panose="020F0302020204030204" pitchFamily="34" charset="0"/>
              </a:rPr>
              <a:t> ML algorithm</a:t>
            </a:r>
          </a:p>
          <a:p>
            <a:r>
              <a:rPr lang="en-GB" dirty="0">
                <a:latin typeface="Calibri Light" panose="020F0302020204030204" pitchFamily="34" charset="0"/>
                <a:cs typeface="Calibri Light" panose="020F0302020204030204" pitchFamily="34" charset="0"/>
              </a:rPr>
              <a:t>Filtering is key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93FB7FC-0B38-5C49-8761-1411299CC5B1}"/>
                  </a:ext>
                </a:extLst>
              </p:cNvPr>
              <p:cNvSpPr txBox="1"/>
              <p:nvPr/>
            </p:nvSpPr>
            <p:spPr>
              <a:xfrm>
                <a:off x="3070948" y="2130727"/>
                <a:ext cx="2488630" cy="10776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𝜏</m:t>
                          </m:r>
                        </m:e>
                        <m:sub>
                          <m:r>
                            <a:rPr lang="en-GB" b="0" i="1" smtClean="0">
                              <a:latin typeface="Cambria Math" panose="02040503050406030204" pitchFamily="18" charset="0"/>
                            </a:rPr>
                            <m:t>𝑖</m:t>
                          </m:r>
                        </m:sub>
                        <m:sup>
                          <m:r>
                            <a:rPr lang="en-GB" b="0" i="1" smtClean="0">
                              <a:latin typeface="Cambria Math" panose="02040503050406030204" pitchFamily="18" charset="0"/>
                            </a:rPr>
                            <m:t>𝑝</m:t>
                          </m:r>
                        </m:sup>
                      </m:sSubSup>
                      <m:r>
                        <a:rPr lang="en-GB" b="0" i="1" smtClean="0">
                          <a:latin typeface="Cambria Math" panose="02040503050406030204" pitchFamily="18" charset="0"/>
                        </a:rPr>
                        <m:t>=2</m:t>
                      </m:r>
                      <m:r>
                        <a:rPr lang="en-GB" b="0" i="1" smtClean="0">
                          <a:latin typeface="Cambria Math" panose="02040503050406030204" pitchFamily="18" charset="0"/>
                        </a:rPr>
                        <m:t>𝜋</m:t>
                      </m:r>
                      <m:rad>
                        <m:radPr>
                          <m:degHide m:val="on"/>
                          <m:ctrlPr>
                            <a:rPr lang="en-GB" b="0" i="1" smtClean="0">
                              <a:latin typeface="Cambria Math" panose="02040503050406030204" pitchFamily="18" charset="0"/>
                            </a:rPr>
                          </m:ctrlPr>
                        </m:radPr>
                        <m:deg/>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𝛼</m:t>
                                  </m:r>
                                  <m:r>
                                    <a:rPr lang="en-GB" b="0" i="1" smtClean="0">
                                      <a:latin typeface="Cambria Math" panose="02040503050406030204" pitchFamily="18" charset="0"/>
                                    </a:rPr>
                                    <m:t>𝑋</m:t>
                                  </m:r>
                                </m:e>
                                <m:sub>
                                  <m:r>
                                    <a:rPr lang="en-GB" b="0" i="1" smtClean="0">
                                      <a:latin typeface="Cambria Math" panose="02040503050406030204" pitchFamily="18" charset="0"/>
                                    </a:rPr>
                                    <m:t>𝑖</m:t>
                                  </m:r>
                                  <m:r>
                                    <a:rPr lang="en-GB" b="0" i="1" smtClean="0">
                                      <a:latin typeface="Cambria Math" panose="02040503050406030204" pitchFamily="18" charset="0"/>
                                    </a:rPr>
                                    <m:t>−1</m:t>
                                  </m:r>
                                </m:sub>
                              </m:sSub>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𝑥</m:t>
                                  </m:r>
                                </m:e>
                                <m:sub>
                                  <m:r>
                                    <a:rPr lang="en-GB" b="0" i="1" smtClean="0">
                                      <a:latin typeface="Cambria Math" panose="02040503050406030204" pitchFamily="18" charset="0"/>
                                    </a:rPr>
                                    <m:t>𝑖</m:t>
                                  </m:r>
                                </m:sub>
                                <m:sup>
                                  <m:r>
                                    <a:rPr lang="en-GB" b="0" i="1" smtClean="0">
                                      <a:latin typeface="Cambria Math" panose="02040503050406030204" pitchFamily="18" charset="0"/>
                                    </a:rPr>
                                    <m:t>2</m:t>
                                  </m:r>
                                </m:sup>
                              </m:sSubSup>
                            </m:num>
                            <m:den>
                              <m:sSub>
                                <m:sSubPr>
                                  <m:ctrlPr>
                                    <a:rPr lang="en-GB" i="1">
                                      <a:latin typeface="Cambria Math" panose="02040503050406030204" pitchFamily="18" charset="0"/>
                                    </a:rPr>
                                  </m:ctrlPr>
                                </m:sSubPr>
                                <m:e>
                                  <m:r>
                                    <a:rPr lang="en-GB" i="1">
                                      <a:latin typeface="Cambria Math" panose="02040503050406030204" pitchFamily="18" charset="0"/>
                                    </a:rPr>
                                    <m:t>𝛼</m:t>
                                  </m:r>
                                  <m:r>
                                    <a:rPr lang="en-GB" b="0" i="1" smtClean="0">
                                      <a:latin typeface="Cambria Math" panose="02040503050406030204" pitchFamily="18" charset="0"/>
                                    </a:rPr>
                                    <m:t>𝐷</m:t>
                                  </m:r>
                                </m:e>
                                <m:sub>
                                  <m:r>
                                    <a:rPr lang="en-GB" i="1">
                                      <a:latin typeface="Cambria Math" panose="02040503050406030204" pitchFamily="18" charset="0"/>
                                    </a:rPr>
                                    <m:t>𝑖</m:t>
                                  </m:r>
                                  <m:r>
                                    <a:rPr lang="en-GB" i="1">
                                      <a:latin typeface="Cambria Math" panose="02040503050406030204" pitchFamily="18" charset="0"/>
                                    </a:rPr>
                                    <m:t>−1</m:t>
                                  </m:r>
                                </m:sub>
                              </m:sSub>
                              <m:r>
                                <a:rPr lang="en-GB" i="1">
                                  <a:latin typeface="Cambria Math" panose="02040503050406030204" pitchFamily="18" charset="0"/>
                                </a:rPr>
                                <m:t>+</m:t>
                              </m:r>
                              <m:sSubSup>
                                <m:sSubSupPr>
                                  <m:ctrlPr>
                                    <a:rPr lang="en-GB" i="1">
                                      <a:latin typeface="Cambria Math" panose="02040503050406030204" pitchFamily="18" charset="0"/>
                                    </a:rPr>
                                  </m:ctrlPr>
                                </m:sSubSupPr>
                                <m:e>
                                  <m:d>
                                    <m:dPr>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𝑑𝑥</m:t>
                                          </m:r>
                                        </m:num>
                                        <m:den>
                                          <m:r>
                                            <a:rPr lang="en-GB" i="1">
                                              <a:latin typeface="Cambria Math" panose="02040503050406030204" pitchFamily="18" charset="0"/>
                                            </a:rPr>
                                            <m:t>𝑑𝑡</m:t>
                                          </m:r>
                                        </m:den>
                                      </m:f>
                                    </m:e>
                                  </m:d>
                                </m:e>
                                <m:sub>
                                  <m:r>
                                    <a:rPr lang="en-GB" i="1">
                                      <a:latin typeface="Cambria Math" panose="02040503050406030204" pitchFamily="18" charset="0"/>
                                    </a:rPr>
                                    <m:t>𝑖</m:t>
                                  </m:r>
                                </m:sub>
                                <m:sup>
                                  <m:r>
                                    <a:rPr lang="en-GB" i="1">
                                      <a:latin typeface="Cambria Math" panose="02040503050406030204" pitchFamily="18" charset="0"/>
                                    </a:rPr>
                                    <m:t>2</m:t>
                                  </m:r>
                                </m:sup>
                              </m:sSubSup>
                            </m:den>
                          </m:f>
                        </m:e>
                      </m:rad>
                    </m:oMath>
                  </m:oMathPara>
                </a14:m>
                <a:endParaRPr lang="en-GB" dirty="0"/>
              </a:p>
            </p:txBody>
          </p:sp>
        </mc:Choice>
        <mc:Fallback xmlns="">
          <p:sp>
            <p:nvSpPr>
              <p:cNvPr id="4" name="TextBox 3">
                <a:extLst>
                  <a:ext uri="{FF2B5EF4-FFF2-40B4-BE49-F238E27FC236}">
                    <a16:creationId xmlns:a16="http://schemas.microsoft.com/office/drawing/2014/main" id="{993FB7FC-0B38-5C49-8761-1411299CC5B1}"/>
                  </a:ext>
                </a:extLst>
              </p:cNvPr>
              <p:cNvSpPr txBox="1">
                <a:spLocks noRot="1" noChangeAspect="1" noMove="1" noResize="1" noEditPoints="1" noAdjustHandles="1" noChangeArrowheads="1" noChangeShapeType="1" noTextEdit="1"/>
              </p:cNvSpPr>
              <p:nvPr/>
            </p:nvSpPr>
            <p:spPr>
              <a:xfrm>
                <a:off x="3070948" y="2130727"/>
                <a:ext cx="2488630" cy="1077603"/>
              </a:xfrm>
              <a:prstGeom prst="rect">
                <a:avLst/>
              </a:prstGeom>
              <a:blipFill>
                <a:blip r:embed="rId3"/>
                <a:stretch>
                  <a:fillRect l="-508" r="-508"/>
                </a:stretch>
              </a:blipFill>
            </p:spPr>
            <p:txBody>
              <a:bodyPr/>
              <a:lstStyle/>
              <a:p>
                <a:r>
                  <a:rPr lang="en-GB">
                    <a:noFill/>
                  </a:rPr>
                  <a:t> </a:t>
                </a:r>
              </a:p>
            </p:txBody>
          </p:sp>
        </mc:Fallback>
      </mc:AlternateContent>
      <p:sp>
        <p:nvSpPr>
          <p:cNvPr id="9" name="Arc 8">
            <a:extLst>
              <a:ext uri="{FF2B5EF4-FFF2-40B4-BE49-F238E27FC236}">
                <a16:creationId xmlns:a16="http://schemas.microsoft.com/office/drawing/2014/main" id="{4A818F4C-502D-E74C-822B-FCAE055139A8}"/>
              </a:ext>
            </a:extLst>
          </p:cNvPr>
          <p:cNvSpPr/>
          <p:nvPr/>
        </p:nvSpPr>
        <p:spPr>
          <a:xfrm rot="17185402">
            <a:off x="5189606" y="1741517"/>
            <a:ext cx="762517" cy="528070"/>
          </a:xfrm>
          <a:custGeom>
            <a:avLst/>
            <a:gdLst>
              <a:gd name="connsiteX0" fmla="*/ 50800 w 101600"/>
              <a:gd name="connsiteY0" fmla="*/ 0 h 2103437"/>
              <a:gd name="connsiteX1" fmla="*/ 101600 w 101600"/>
              <a:gd name="connsiteY1" fmla="*/ 1051719 h 2103437"/>
              <a:gd name="connsiteX2" fmla="*/ 50800 w 101600"/>
              <a:gd name="connsiteY2" fmla="*/ 1051719 h 2103437"/>
              <a:gd name="connsiteX3" fmla="*/ 50800 w 101600"/>
              <a:gd name="connsiteY3" fmla="*/ 0 h 2103437"/>
              <a:gd name="connsiteX0" fmla="*/ 50800 w 101600"/>
              <a:gd name="connsiteY0" fmla="*/ 0 h 2103437"/>
              <a:gd name="connsiteX1" fmla="*/ 101600 w 101600"/>
              <a:gd name="connsiteY1" fmla="*/ 1051719 h 2103437"/>
              <a:gd name="connsiteX0" fmla="*/ 0 w 1083734"/>
              <a:gd name="connsiteY0" fmla="*/ 0 h 1339585"/>
              <a:gd name="connsiteX1" fmla="*/ 50800 w 1083734"/>
              <a:gd name="connsiteY1" fmla="*/ 1051719 h 1339585"/>
              <a:gd name="connsiteX2" fmla="*/ 0 w 1083734"/>
              <a:gd name="connsiteY2" fmla="*/ 1051719 h 1339585"/>
              <a:gd name="connsiteX3" fmla="*/ 0 w 1083734"/>
              <a:gd name="connsiteY3" fmla="*/ 0 h 1339585"/>
              <a:gd name="connsiteX0" fmla="*/ 0 w 1083734"/>
              <a:gd name="connsiteY0" fmla="*/ 0 h 1339585"/>
              <a:gd name="connsiteX1" fmla="*/ 1083734 w 1083734"/>
              <a:gd name="connsiteY1" fmla="*/ 1339585 h 1339585"/>
              <a:gd name="connsiteX0" fmla="*/ 0 w 1141150"/>
              <a:gd name="connsiteY0" fmla="*/ 0 h 1339585"/>
              <a:gd name="connsiteX1" fmla="*/ 50800 w 1141150"/>
              <a:gd name="connsiteY1" fmla="*/ 1051719 h 1339585"/>
              <a:gd name="connsiteX2" fmla="*/ 0 w 1141150"/>
              <a:gd name="connsiteY2" fmla="*/ 1051719 h 1339585"/>
              <a:gd name="connsiteX3" fmla="*/ 0 w 1141150"/>
              <a:gd name="connsiteY3" fmla="*/ 0 h 1339585"/>
              <a:gd name="connsiteX0" fmla="*/ 0 w 1141150"/>
              <a:gd name="connsiteY0" fmla="*/ 0 h 1339585"/>
              <a:gd name="connsiteX1" fmla="*/ 1083734 w 1141150"/>
              <a:gd name="connsiteY1" fmla="*/ 1339585 h 1339585"/>
              <a:gd name="connsiteX0" fmla="*/ 0 w 1335838"/>
              <a:gd name="connsiteY0" fmla="*/ 0 h 1721707"/>
              <a:gd name="connsiteX1" fmla="*/ 50800 w 1335838"/>
              <a:gd name="connsiteY1" fmla="*/ 1051719 h 1721707"/>
              <a:gd name="connsiteX2" fmla="*/ 0 w 1335838"/>
              <a:gd name="connsiteY2" fmla="*/ 1051719 h 1721707"/>
              <a:gd name="connsiteX3" fmla="*/ 0 w 1335838"/>
              <a:gd name="connsiteY3" fmla="*/ 0 h 1721707"/>
              <a:gd name="connsiteX0" fmla="*/ 0 w 1335838"/>
              <a:gd name="connsiteY0" fmla="*/ 0 h 1721707"/>
              <a:gd name="connsiteX1" fmla="*/ 1284637 w 1335838"/>
              <a:gd name="connsiteY1" fmla="*/ 1721707 h 1721707"/>
              <a:gd name="connsiteX0" fmla="*/ 0 w 1289669"/>
              <a:gd name="connsiteY0" fmla="*/ 0 h 1721707"/>
              <a:gd name="connsiteX1" fmla="*/ 50800 w 1289669"/>
              <a:gd name="connsiteY1" fmla="*/ 1051719 h 1721707"/>
              <a:gd name="connsiteX2" fmla="*/ 0 w 1289669"/>
              <a:gd name="connsiteY2" fmla="*/ 1051719 h 1721707"/>
              <a:gd name="connsiteX3" fmla="*/ 0 w 1289669"/>
              <a:gd name="connsiteY3" fmla="*/ 0 h 1721707"/>
              <a:gd name="connsiteX0" fmla="*/ 0 w 1289669"/>
              <a:gd name="connsiteY0" fmla="*/ 0 h 1721707"/>
              <a:gd name="connsiteX1" fmla="*/ 1284637 w 1289669"/>
              <a:gd name="connsiteY1" fmla="*/ 1721707 h 1721707"/>
              <a:gd name="connsiteX0" fmla="*/ 0 w 1018147"/>
              <a:gd name="connsiteY0" fmla="*/ 14356 h 1110304"/>
              <a:gd name="connsiteX1" fmla="*/ 50800 w 1018147"/>
              <a:gd name="connsiteY1" fmla="*/ 1066075 h 1110304"/>
              <a:gd name="connsiteX2" fmla="*/ 0 w 1018147"/>
              <a:gd name="connsiteY2" fmla="*/ 1066075 h 1110304"/>
              <a:gd name="connsiteX3" fmla="*/ 0 w 1018147"/>
              <a:gd name="connsiteY3" fmla="*/ 14356 h 1110304"/>
              <a:gd name="connsiteX0" fmla="*/ 0 w 1018147"/>
              <a:gd name="connsiteY0" fmla="*/ 14356 h 1110304"/>
              <a:gd name="connsiteX1" fmla="*/ 1011920 w 1018147"/>
              <a:gd name="connsiteY1" fmla="*/ 1110304 h 1110304"/>
              <a:gd name="connsiteX0" fmla="*/ 0 w 1012344"/>
              <a:gd name="connsiteY0" fmla="*/ 2859 h 1098807"/>
              <a:gd name="connsiteX1" fmla="*/ 50800 w 1012344"/>
              <a:gd name="connsiteY1" fmla="*/ 1054578 h 1098807"/>
              <a:gd name="connsiteX2" fmla="*/ 0 w 1012344"/>
              <a:gd name="connsiteY2" fmla="*/ 1054578 h 1098807"/>
              <a:gd name="connsiteX3" fmla="*/ 0 w 1012344"/>
              <a:gd name="connsiteY3" fmla="*/ 2859 h 1098807"/>
              <a:gd name="connsiteX0" fmla="*/ 0 w 1012344"/>
              <a:gd name="connsiteY0" fmla="*/ 2859 h 1098807"/>
              <a:gd name="connsiteX1" fmla="*/ 1011920 w 1012344"/>
              <a:gd name="connsiteY1" fmla="*/ 1098807 h 1098807"/>
            </a:gdLst>
            <a:ahLst/>
            <a:cxnLst>
              <a:cxn ang="0">
                <a:pos x="connsiteX0" y="connsiteY0"/>
              </a:cxn>
              <a:cxn ang="0">
                <a:pos x="connsiteX1" y="connsiteY1"/>
              </a:cxn>
            </a:cxnLst>
            <a:rect l="l" t="t" r="r" b="b"/>
            <a:pathLst>
              <a:path w="1012344" h="1098807" stroke="0" extrusionOk="0">
                <a:moveTo>
                  <a:pt x="0" y="2859"/>
                </a:moveTo>
                <a:cubicBezTo>
                  <a:pt x="28056" y="2859"/>
                  <a:pt x="50800" y="473730"/>
                  <a:pt x="50800" y="1054578"/>
                </a:cubicBezTo>
                <a:lnTo>
                  <a:pt x="0" y="1054578"/>
                </a:lnTo>
                <a:lnTo>
                  <a:pt x="0" y="2859"/>
                </a:lnTo>
                <a:close/>
              </a:path>
              <a:path w="1012344" h="1098807" fill="none">
                <a:moveTo>
                  <a:pt x="0" y="2859"/>
                </a:moveTo>
                <a:cubicBezTo>
                  <a:pt x="28056" y="2859"/>
                  <a:pt x="1036006" y="-111017"/>
                  <a:pt x="1011920" y="1098807"/>
                </a:cubicBezTo>
              </a:path>
            </a:pathLst>
          </a:custGeom>
          <a:ln w="25400">
            <a:solidFill>
              <a:schemeClr val="accent2"/>
            </a:solidFill>
            <a:headEnd type="arrow"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accent2"/>
              </a:solidFill>
            </a:endParaRPr>
          </a:p>
        </p:txBody>
      </p:sp>
      <p:sp>
        <p:nvSpPr>
          <p:cNvPr id="10" name="TextBox 9">
            <a:extLst>
              <a:ext uri="{FF2B5EF4-FFF2-40B4-BE49-F238E27FC236}">
                <a16:creationId xmlns:a16="http://schemas.microsoft.com/office/drawing/2014/main" id="{BE94672F-3F41-804A-8238-C73F673B0DD2}"/>
              </a:ext>
            </a:extLst>
          </p:cNvPr>
          <p:cNvSpPr txBox="1"/>
          <p:nvPr/>
        </p:nvSpPr>
        <p:spPr>
          <a:xfrm>
            <a:off x="5928354" y="1375315"/>
            <a:ext cx="1196346" cy="1200329"/>
          </a:xfrm>
          <a:prstGeom prst="rect">
            <a:avLst/>
          </a:prstGeom>
          <a:noFill/>
        </p:spPr>
        <p:txBody>
          <a:bodyPr wrap="square" rtlCol="0">
            <a:spAutoFit/>
          </a:bodyPr>
          <a:lstStyle/>
          <a:p>
            <a:r>
              <a:rPr lang="en-GB" dirty="0">
                <a:latin typeface="Calibri Light" panose="020F0302020204030204" pitchFamily="34" charset="0"/>
                <a:cs typeface="Calibri Light" panose="020F0302020204030204" pitchFamily="34" charset="0"/>
              </a:rPr>
              <a:t>Measured velocity (low pass filtered)</a:t>
            </a:r>
          </a:p>
        </p:txBody>
      </p:sp>
      <p:sp>
        <p:nvSpPr>
          <p:cNvPr id="11" name="Arc 8">
            <a:extLst>
              <a:ext uri="{FF2B5EF4-FFF2-40B4-BE49-F238E27FC236}">
                <a16:creationId xmlns:a16="http://schemas.microsoft.com/office/drawing/2014/main" id="{9255B7BB-B502-0148-9760-A86791607C11}"/>
              </a:ext>
            </a:extLst>
          </p:cNvPr>
          <p:cNvSpPr/>
          <p:nvPr/>
        </p:nvSpPr>
        <p:spPr>
          <a:xfrm rot="9698713">
            <a:off x="4240931" y="2848753"/>
            <a:ext cx="873461" cy="747121"/>
          </a:xfrm>
          <a:custGeom>
            <a:avLst/>
            <a:gdLst>
              <a:gd name="connsiteX0" fmla="*/ 50800 w 101600"/>
              <a:gd name="connsiteY0" fmla="*/ 0 h 2103437"/>
              <a:gd name="connsiteX1" fmla="*/ 101600 w 101600"/>
              <a:gd name="connsiteY1" fmla="*/ 1051719 h 2103437"/>
              <a:gd name="connsiteX2" fmla="*/ 50800 w 101600"/>
              <a:gd name="connsiteY2" fmla="*/ 1051719 h 2103437"/>
              <a:gd name="connsiteX3" fmla="*/ 50800 w 101600"/>
              <a:gd name="connsiteY3" fmla="*/ 0 h 2103437"/>
              <a:gd name="connsiteX0" fmla="*/ 50800 w 101600"/>
              <a:gd name="connsiteY0" fmla="*/ 0 h 2103437"/>
              <a:gd name="connsiteX1" fmla="*/ 101600 w 101600"/>
              <a:gd name="connsiteY1" fmla="*/ 1051719 h 2103437"/>
              <a:gd name="connsiteX0" fmla="*/ 0 w 1083734"/>
              <a:gd name="connsiteY0" fmla="*/ 0 h 1339585"/>
              <a:gd name="connsiteX1" fmla="*/ 50800 w 1083734"/>
              <a:gd name="connsiteY1" fmla="*/ 1051719 h 1339585"/>
              <a:gd name="connsiteX2" fmla="*/ 0 w 1083734"/>
              <a:gd name="connsiteY2" fmla="*/ 1051719 h 1339585"/>
              <a:gd name="connsiteX3" fmla="*/ 0 w 1083734"/>
              <a:gd name="connsiteY3" fmla="*/ 0 h 1339585"/>
              <a:gd name="connsiteX0" fmla="*/ 0 w 1083734"/>
              <a:gd name="connsiteY0" fmla="*/ 0 h 1339585"/>
              <a:gd name="connsiteX1" fmla="*/ 1083734 w 1083734"/>
              <a:gd name="connsiteY1" fmla="*/ 1339585 h 1339585"/>
              <a:gd name="connsiteX0" fmla="*/ 0 w 1141150"/>
              <a:gd name="connsiteY0" fmla="*/ 0 h 1339585"/>
              <a:gd name="connsiteX1" fmla="*/ 50800 w 1141150"/>
              <a:gd name="connsiteY1" fmla="*/ 1051719 h 1339585"/>
              <a:gd name="connsiteX2" fmla="*/ 0 w 1141150"/>
              <a:gd name="connsiteY2" fmla="*/ 1051719 h 1339585"/>
              <a:gd name="connsiteX3" fmla="*/ 0 w 1141150"/>
              <a:gd name="connsiteY3" fmla="*/ 0 h 1339585"/>
              <a:gd name="connsiteX0" fmla="*/ 0 w 1141150"/>
              <a:gd name="connsiteY0" fmla="*/ 0 h 1339585"/>
              <a:gd name="connsiteX1" fmla="*/ 1083734 w 1141150"/>
              <a:gd name="connsiteY1" fmla="*/ 1339585 h 1339585"/>
              <a:gd name="connsiteX0" fmla="*/ 0 w 1335838"/>
              <a:gd name="connsiteY0" fmla="*/ 0 h 1721707"/>
              <a:gd name="connsiteX1" fmla="*/ 50800 w 1335838"/>
              <a:gd name="connsiteY1" fmla="*/ 1051719 h 1721707"/>
              <a:gd name="connsiteX2" fmla="*/ 0 w 1335838"/>
              <a:gd name="connsiteY2" fmla="*/ 1051719 h 1721707"/>
              <a:gd name="connsiteX3" fmla="*/ 0 w 1335838"/>
              <a:gd name="connsiteY3" fmla="*/ 0 h 1721707"/>
              <a:gd name="connsiteX0" fmla="*/ 0 w 1335838"/>
              <a:gd name="connsiteY0" fmla="*/ 0 h 1721707"/>
              <a:gd name="connsiteX1" fmla="*/ 1284637 w 1335838"/>
              <a:gd name="connsiteY1" fmla="*/ 1721707 h 1721707"/>
              <a:gd name="connsiteX0" fmla="*/ 0 w 1289669"/>
              <a:gd name="connsiteY0" fmla="*/ 0 h 1721707"/>
              <a:gd name="connsiteX1" fmla="*/ 50800 w 1289669"/>
              <a:gd name="connsiteY1" fmla="*/ 1051719 h 1721707"/>
              <a:gd name="connsiteX2" fmla="*/ 0 w 1289669"/>
              <a:gd name="connsiteY2" fmla="*/ 1051719 h 1721707"/>
              <a:gd name="connsiteX3" fmla="*/ 0 w 1289669"/>
              <a:gd name="connsiteY3" fmla="*/ 0 h 1721707"/>
              <a:gd name="connsiteX0" fmla="*/ 0 w 1289669"/>
              <a:gd name="connsiteY0" fmla="*/ 0 h 1721707"/>
              <a:gd name="connsiteX1" fmla="*/ 1284637 w 1289669"/>
              <a:gd name="connsiteY1" fmla="*/ 1721707 h 1721707"/>
              <a:gd name="connsiteX0" fmla="*/ 0 w 1018147"/>
              <a:gd name="connsiteY0" fmla="*/ 14356 h 1110304"/>
              <a:gd name="connsiteX1" fmla="*/ 50800 w 1018147"/>
              <a:gd name="connsiteY1" fmla="*/ 1066075 h 1110304"/>
              <a:gd name="connsiteX2" fmla="*/ 0 w 1018147"/>
              <a:gd name="connsiteY2" fmla="*/ 1066075 h 1110304"/>
              <a:gd name="connsiteX3" fmla="*/ 0 w 1018147"/>
              <a:gd name="connsiteY3" fmla="*/ 14356 h 1110304"/>
              <a:gd name="connsiteX0" fmla="*/ 0 w 1018147"/>
              <a:gd name="connsiteY0" fmla="*/ 14356 h 1110304"/>
              <a:gd name="connsiteX1" fmla="*/ 1011920 w 1018147"/>
              <a:gd name="connsiteY1" fmla="*/ 1110304 h 1110304"/>
              <a:gd name="connsiteX0" fmla="*/ 0 w 1012344"/>
              <a:gd name="connsiteY0" fmla="*/ 2859 h 1098807"/>
              <a:gd name="connsiteX1" fmla="*/ 50800 w 1012344"/>
              <a:gd name="connsiteY1" fmla="*/ 1054578 h 1098807"/>
              <a:gd name="connsiteX2" fmla="*/ 0 w 1012344"/>
              <a:gd name="connsiteY2" fmla="*/ 1054578 h 1098807"/>
              <a:gd name="connsiteX3" fmla="*/ 0 w 1012344"/>
              <a:gd name="connsiteY3" fmla="*/ 2859 h 1098807"/>
              <a:gd name="connsiteX0" fmla="*/ 0 w 1012344"/>
              <a:gd name="connsiteY0" fmla="*/ 2859 h 1098807"/>
              <a:gd name="connsiteX1" fmla="*/ 1011920 w 1012344"/>
              <a:gd name="connsiteY1" fmla="*/ 1098807 h 1098807"/>
            </a:gdLst>
            <a:ahLst/>
            <a:cxnLst>
              <a:cxn ang="0">
                <a:pos x="connsiteX0" y="connsiteY0"/>
              </a:cxn>
              <a:cxn ang="0">
                <a:pos x="connsiteX1" y="connsiteY1"/>
              </a:cxn>
            </a:cxnLst>
            <a:rect l="l" t="t" r="r" b="b"/>
            <a:pathLst>
              <a:path w="1012344" h="1098807" stroke="0" extrusionOk="0">
                <a:moveTo>
                  <a:pt x="0" y="2859"/>
                </a:moveTo>
                <a:cubicBezTo>
                  <a:pt x="28056" y="2859"/>
                  <a:pt x="50800" y="473730"/>
                  <a:pt x="50800" y="1054578"/>
                </a:cubicBezTo>
                <a:lnTo>
                  <a:pt x="0" y="1054578"/>
                </a:lnTo>
                <a:lnTo>
                  <a:pt x="0" y="2859"/>
                </a:lnTo>
                <a:close/>
              </a:path>
              <a:path w="1012344" h="1098807" fill="none">
                <a:moveTo>
                  <a:pt x="0" y="2859"/>
                </a:moveTo>
                <a:cubicBezTo>
                  <a:pt x="28056" y="2859"/>
                  <a:pt x="1036006" y="-111017"/>
                  <a:pt x="1011920" y="1098807"/>
                </a:cubicBezTo>
              </a:path>
            </a:pathLst>
          </a:custGeom>
          <a:ln w="25400">
            <a:solidFill>
              <a:schemeClr val="accent2"/>
            </a:solidFill>
            <a:headEnd type="arrow"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accent2"/>
              </a:solidFill>
            </a:endParaRPr>
          </a:p>
        </p:txBody>
      </p:sp>
      <p:sp>
        <p:nvSpPr>
          <p:cNvPr id="12" name="TextBox 11">
            <a:extLst>
              <a:ext uri="{FF2B5EF4-FFF2-40B4-BE49-F238E27FC236}">
                <a16:creationId xmlns:a16="http://schemas.microsoft.com/office/drawing/2014/main" id="{A28C19BF-7F95-9843-9E20-43AC68BB20C0}"/>
              </a:ext>
            </a:extLst>
          </p:cNvPr>
          <p:cNvSpPr txBox="1"/>
          <p:nvPr/>
        </p:nvSpPr>
        <p:spPr>
          <a:xfrm>
            <a:off x="5256831" y="3114717"/>
            <a:ext cx="1984016" cy="646331"/>
          </a:xfrm>
          <a:prstGeom prst="rect">
            <a:avLst/>
          </a:prstGeom>
          <a:noFill/>
        </p:spPr>
        <p:txBody>
          <a:bodyPr wrap="square" rtlCol="0">
            <a:spAutoFit/>
          </a:bodyPr>
          <a:lstStyle/>
          <a:p>
            <a:r>
              <a:rPr lang="en-GB" dirty="0">
                <a:latin typeface="Calibri Light" panose="020F0302020204030204" pitchFamily="34" charset="0"/>
                <a:cs typeface="Calibri Light" panose="020F0302020204030204" pitchFamily="34" charset="0"/>
              </a:rPr>
              <a:t>Smoothing parameter</a:t>
            </a:r>
          </a:p>
        </p:txBody>
      </p:sp>
      <p:sp>
        <p:nvSpPr>
          <p:cNvPr id="13" name="Arc 8">
            <a:extLst>
              <a:ext uri="{FF2B5EF4-FFF2-40B4-BE49-F238E27FC236}">
                <a16:creationId xmlns:a16="http://schemas.microsoft.com/office/drawing/2014/main" id="{9DD9FBDA-E971-AB43-A022-434816924502}"/>
              </a:ext>
            </a:extLst>
          </p:cNvPr>
          <p:cNvSpPr/>
          <p:nvPr/>
        </p:nvSpPr>
        <p:spPr>
          <a:xfrm rot="7820389">
            <a:off x="1946179" y="2152377"/>
            <a:ext cx="984223" cy="1107095"/>
          </a:xfrm>
          <a:custGeom>
            <a:avLst/>
            <a:gdLst>
              <a:gd name="connsiteX0" fmla="*/ 50800 w 101600"/>
              <a:gd name="connsiteY0" fmla="*/ 0 h 2103437"/>
              <a:gd name="connsiteX1" fmla="*/ 101600 w 101600"/>
              <a:gd name="connsiteY1" fmla="*/ 1051719 h 2103437"/>
              <a:gd name="connsiteX2" fmla="*/ 50800 w 101600"/>
              <a:gd name="connsiteY2" fmla="*/ 1051719 h 2103437"/>
              <a:gd name="connsiteX3" fmla="*/ 50800 w 101600"/>
              <a:gd name="connsiteY3" fmla="*/ 0 h 2103437"/>
              <a:gd name="connsiteX0" fmla="*/ 50800 w 101600"/>
              <a:gd name="connsiteY0" fmla="*/ 0 h 2103437"/>
              <a:gd name="connsiteX1" fmla="*/ 101600 w 101600"/>
              <a:gd name="connsiteY1" fmla="*/ 1051719 h 2103437"/>
              <a:gd name="connsiteX0" fmla="*/ 0 w 1083734"/>
              <a:gd name="connsiteY0" fmla="*/ 0 h 1339585"/>
              <a:gd name="connsiteX1" fmla="*/ 50800 w 1083734"/>
              <a:gd name="connsiteY1" fmla="*/ 1051719 h 1339585"/>
              <a:gd name="connsiteX2" fmla="*/ 0 w 1083734"/>
              <a:gd name="connsiteY2" fmla="*/ 1051719 h 1339585"/>
              <a:gd name="connsiteX3" fmla="*/ 0 w 1083734"/>
              <a:gd name="connsiteY3" fmla="*/ 0 h 1339585"/>
              <a:gd name="connsiteX0" fmla="*/ 0 w 1083734"/>
              <a:gd name="connsiteY0" fmla="*/ 0 h 1339585"/>
              <a:gd name="connsiteX1" fmla="*/ 1083734 w 1083734"/>
              <a:gd name="connsiteY1" fmla="*/ 1339585 h 1339585"/>
              <a:gd name="connsiteX0" fmla="*/ 0 w 1141150"/>
              <a:gd name="connsiteY0" fmla="*/ 0 h 1339585"/>
              <a:gd name="connsiteX1" fmla="*/ 50800 w 1141150"/>
              <a:gd name="connsiteY1" fmla="*/ 1051719 h 1339585"/>
              <a:gd name="connsiteX2" fmla="*/ 0 w 1141150"/>
              <a:gd name="connsiteY2" fmla="*/ 1051719 h 1339585"/>
              <a:gd name="connsiteX3" fmla="*/ 0 w 1141150"/>
              <a:gd name="connsiteY3" fmla="*/ 0 h 1339585"/>
              <a:gd name="connsiteX0" fmla="*/ 0 w 1141150"/>
              <a:gd name="connsiteY0" fmla="*/ 0 h 1339585"/>
              <a:gd name="connsiteX1" fmla="*/ 1083734 w 1141150"/>
              <a:gd name="connsiteY1" fmla="*/ 1339585 h 1339585"/>
              <a:gd name="connsiteX0" fmla="*/ 0 w 1335838"/>
              <a:gd name="connsiteY0" fmla="*/ 0 h 1721707"/>
              <a:gd name="connsiteX1" fmla="*/ 50800 w 1335838"/>
              <a:gd name="connsiteY1" fmla="*/ 1051719 h 1721707"/>
              <a:gd name="connsiteX2" fmla="*/ 0 w 1335838"/>
              <a:gd name="connsiteY2" fmla="*/ 1051719 h 1721707"/>
              <a:gd name="connsiteX3" fmla="*/ 0 w 1335838"/>
              <a:gd name="connsiteY3" fmla="*/ 0 h 1721707"/>
              <a:gd name="connsiteX0" fmla="*/ 0 w 1335838"/>
              <a:gd name="connsiteY0" fmla="*/ 0 h 1721707"/>
              <a:gd name="connsiteX1" fmla="*/ 1284637 w 1335838"/>
              <a:gd name="connsiteY1" fmla="*/ 1721707 h 1721707"/>
              <a:gd name="connsiteX0" fmla="*/ 0 w 1289669"/>
              <a:gd name="connsiteY0" fmla="*/ 0 h 1721707"/>
              <a:gd name="connsiteX1" fmla="*/ 50800 w 1289669"/>
              <a:gd name="connsiteY1" fmla="*/ 1051719 h 1721707"/>
              <a:gd name="connsiteX2" fmla="*/ 0 w 1289669"/>
              <a:gd name="connsiteY2" fmla="*/ 1051719 h 1721707"/>
              <a:gd name="connsiteX3" fmla="*/ 0 w 1289669"/>
              <a:gd name="connsiteY3" fmla="*/ 0 h 1721707"/>
              <a:gd name="connsiteX0" fmla="*/ 0 w 1289669"/>
              <a:gd name="connsiteY0" fmla="*/ 0 h 1721707"/>
              <a:gd name="connsiteX1" fmla="*/ 1284637 w 1289669"/>
              <a:gd name="connsiteY1" fmla="*/ 1721707 h 1721707"/>
              <a:gd name="connsiteX0" fmla="*/ 0 w 1018147"/>
              <a:gd name="connsiteY0" fmla="*/ 14356 h 1110304"/>
              <a:gd name="connsiteX1" fmla="*/ 50800 w 1018147"/>
              <a:gd name="connsiteY1" fmla="*/ 1066075 h 1110304"/>
              <a:gd name="connsiteX2" fmla="*/ 0 w 1018147"/>
              <a:gd name="connsiteY2" fmla="*/ 1066075 h 1110304"/>
              <a:gd name="connsiteX3" fmla="*/ 0 w 1018147"/>
              <a:gd name="connsiteY3" fmla="*/ 14356 h 1110304"/>
              <a:gd name="connsiteX0" fmla="*/ 0 w 1018147"/>
              <a:gd name="connsiteY0" fmla="*/ 14356 h 1110304"/>
              <a:gd name="connsiteX1" fmla="*/ 1011920 w 1018147"/>
              <a:gd name="connsiteY1" fmla="*/ 1110304 h 1110304"/>
              <a:gd name="connsiteX0" fmla="*/ 0 w 1012344"/>
              <a:gd name="connsiteY0" fmla="*/ 2859 h 1098807"/>
              <a:gd name="connsiteX1" fmla="*/ 50800 w 1012344"/>
              <a:gd name="connsiteY1" fmla="*/ 1054578 h 1098807"/>
              <a:gd name="connsiteX2" fmla="*/ 0 w 1012344"/>
              <a:gd name="connsiteY2" fmla="*/ 1054578 h 1098807"/>
              <a:gd name="connsiteX3" fmla="*/ 0 w 1012344"/>
              <a:gd name="connsiteY3" fmla="*/ 2859 h 1098807"/>
              <a:gd name="connsiteX0" fmla="*/ 0 w 1012344"/>
              <a:gd name="connsiteY0" fmla="*/ 2859 h 1098807"/>
              <a:gd name="connsiteX1" fmla="*/ 1011920 w 1012344"/>
              <a:gd name="connsiteY1" fmla="*/ 1098807 h 1098807"/>
            </a:gdLst>
            <a:ahLst/>
            <a:cxnLst>
              <a:cxn ang="0">
                <a:pos x="connsiteX0" y="connsiteY0"/>
              </a:cxn>
              <a:cxn ang="0">
                <a:pos x="connsiteX1" y="connsiteY1"/>
              </a:cxn>
            </a:cxnLst>
            <a:rect l="l" t="t" r="r" b="b"/>
            <a:pathLst>
              <a:path w="1012344" h="1098807" stroke="0" extrusionOk="0">
                <a:moveTo>
                  <a:pt x="0" y="2859"/>
                </a:moveTo>
                <a:cubicBezTo>
                  <a:pt x="28056" y="2859"/>
                  <a:pt x="50800" y="473730"/>
                  <a:pt x="50800" y="1054578"/>
                </a:cubicBezTo>
                <a:lnTo>
                  <a:pt x="0" y="1054578"/>
                </a:lnTo>
                <a:lnTo>
                  <a:pt x="0" y="2859"/>
                </a:lnTo>
                <a:close/>
              </a:path>
              <a:path w="1012344" h="1098807" fill="none">
                <a:moveTo>
                  <a:pt x="0" y="2859"/>
                </a:moveTo>
                <a:cubicBezTo>
                  <a:pt x="28056" y="2859"/>
                  <a:pt x="1036006" y="-111017"/>
                  <a:pt x="1011920" y="1098807"/>
                </a:cubicBezTo>
              </a:path>
            </a:pathLst>
          </a:custGeom>
          <a:ln w="25400">
            <a:solidFill>
              <a:schemeClr val="accent2"/>
            </a:solidFill>
            <a:headEnd type="arrow"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accent2"/>
              </a:solidFill>
            </a:endParaRPr>
          </a:p>
        </p:txBody>
      </p:sp>
      <p:sp>
        <p:nvSpPr>
          <p:cNvPr id="14" name="TextBox 13">
            <a:extLst>
              <a:ext uri="{FF2B5EF4-FFF2-40B4-BE49-F238E27FC236}">
                <a16:creationId xmlns:a16="http://schemas.microsoft.com/office/drawing/2014/main" id="{E607C870-3CDF-0B4A-A3E0-B634CCC0A342}"/>
              </a:ext>
            </a:extLst>
          </p:cNvPr>
          <p:cNvSpPr txBox="1"/>
          <p:nvPr/>
        </p:nvSpPr>
        <p:spPr>
          <a:xfrm>
            <a:off x="701971" y="2209080"/>
            <a:ext cx="2208483" cy="646331"/>
          </a:xfrm>
          <a:prstGeom prst="rect">
            <a:avLst/>
          </a:prstGeom>
          <a:noFill/>
        </p:spPr>
        <p:txBody>
          <a:bodyPr wrap="square" rtlCol="0">
            <a:spAutoFit/>
          </a:bodyPr>
          <a:lstStyle/>
          <a:p>
            <a:r>
              <a:rPr lang="en-GB" dirty="0">
                <a:latin typeface="Calibri Light" panose="020F0302020204030204" pitchFamily="34" charset="0"/>
                <a:cs typeface="Calibri Light" panose="020F0302020204030204" pitchFamily="34" charset="0"/>
              </a:rPr>
              <a:t>Predominant period at time </a:t>
            </a:r>
            <a:r>
              <a:rPr lang="en-GB" i="1" dirty="0" err="1">
                <a:latin typeface="Calibri Light" panose="020F0302020204030204" pitchFamily="34" charset="0"/>
                <a:cs typeface="Calibri Light" panose="020F0302020204030204" pitchFamily="34" charset="0"/>
              </a:rPr>
              <a:t>i</a:t>
            </a:r>
            <a:endParaRPr lang="en-GB" dirty="0">
              <a:latin typeface="Calibri Light" panose="020F0302020204030204" pitchFamily="34" charset="0"/>
              <a:cs typeface="Calibri Light" panose="020F0302020204030204" pitchFamily="34" charset="0"/>
            </a:endParaRPr>
          </a:p>
        </p:txBody>
      </p:sp>
      <p:pic>
        <p:nvPicPr>
          <p:cNvPr id="15" name="Content Placeholder 4" descr="Chart&#10;&#10;Description automatically generated">
            <a:extLst>
              <a:ext uri="{FF2B5EF4-FFF2-40B4-BE49-F238E27FC236}">
                <a16:creationId xmlns:a16="http://schemas.microsoft.com/office/drawing/2014/main" id="{D7D02EA2-8CAE-4B44-93B4-B171B6303D29}"/>
              </a:ext>
            </a:extLst>
          </p:cNvPr>
          <p:cNvPicPr>
            <a:picLocks noChangeAspect="1"/>
          </p:cNvPicPr>
          <p:nvPr/>
        </p:nvPicPr>
        <p:blipFill rotWithShape="1">
          <a:blip r:embed="rId4">
            <a:grayscl/>
            <a:extLst>
              <a:ext uri="{BEBA8EAE-BF5A-486C-A8C5-ECC9F3942E4B}">
                <a14:imgProps xmlns:a14="http://schemas.microsoft.com/office/drawing/2010/main">
                  <a14:imgLayer r:embed="rId5">
                    <a14:imgEffect>
                      <a14:saturation sat="0"/>
                    </a14:imgEffect>
                    <a14:imgEffect>
                      <a14:brightnessContrast contrast="-40000"/>
                    </a14:imgEffect>
                  </a14:imgLayer>
                </a14:imgProps>
              </a:ext>
            </a:extLst>
          </a:blip>
          <a:srcRect l="10453" t="13589" r="12928" b="18008"/>
          <a:stretch/>
        </p:blipFill>
        <p:spPr>
          <a:xfrm>
            <a:off x="7666658" y="1164383"/>
            <a:ext cx="3669280" cy="4167731"/>
          </a:xfrm>
          <a:prstGeom prst="rect">
            <a:avLst/>
          </a:prstGeom>
        </p:spPr>
      </p:pic>
      <p:sp>
        <p:nvSpPr>
          <p:cNvPr id="16" name="TextBox 15">
            <a:extLst>
              <a:ext uri="{FF2B5EF4-FFF2-40B4-BE49-F238E27FC236}">
                <a16:creationId xmlns:a16="http://schemas.microsoft.com/office/drawing/2014/main" id="{3215EBDB-A7F4-D440-BCB9-1646E0447DE1}"/>
              </a:ext>
            </a:extLst>
          </p:cNvPr>
          <p:cNvSpPr txBox="1"/>
          <p:nvPr/>
        </p:nvSpPr>
        <p:spPr>
          <a:xfrm rot="16200000">
            <a:off x="7090391" y="2875917"/>
            <a:ext cx="1077604" cy="369332"/>
          </a:xfrm>
          <a:prstGeom prst="rect">
            <a:avLst/>
          </a:prstGeom>
          <a:noFill/>
        </p:spPr>
        <p:txBody>
          <a:bodyPr wrap="square" rtlCol="0">
            <a:spAutoFit/>
          </a:bodyPr>
          <a:lstStyle/>
          <a:p>
            <a:r>
              <a:rPr lang="en-GB" dirty="0">
                <a:latin typeface="Calibri Light" panose="020F0302020204030204" pitchFamily="34" charset="0"/>
                <a:cs typeface="Calibri Light" panose="020F0302020204030204" pitchFamily="34" charset="0"/>
              </a:rPr>
              <a:t>velocity</a:t>
            </a:r>
          </a:p>
        </p:txBody>
      </p:sp>
      <p:sp>
        <p:nvSpPr>
          <p:cNvPr id="17" name="TextBox 16">
            <a:extLst>
              <a:ext uri="{FF2B5EF4-FFF2-40B4-BE49-F238E27FC236}">
                <a16:creationId xmlns:a16="http://schemas.microsoft.com/office/drawing/2014/main" id="{5F312751-DAD8-184B-8A35-BBE981704644}"/>
              </a:ext>
            </a:extLst>
          </p:cNvPr>
          <p:cNvSpPr txBox="1"/>
          <p:nvPr/>
        </p:nvSpPr>
        <p:spPr>
          <a:xfrm rot="16200000">
            <a:off x="6967055" y="1701229"/>
            <a:ext cx="1324275" cy="369332"/>
          </a:xfrm>
          <a:prstGeom prst="rect">
            <a:avLst/>
          </a:prstGeom>
          <a:noFill/>
        </p:spPr>
        <p:txBody>
          <a:bodyPr wrap="square" rtlCol="0">
            <a:spAutoFit/>
          </a:bodyPr>
          <a:lstStyle/>
          <a:p>
            <a:r>
              <a:rPr lang="en-GB" dirty="0">
                <a:latin typeface="Calibri Light" panose="020F0302020204030204" pitchFamily="34" charset="0"/>
                <a:cs typeface="Calibri Light" panose="020F0302020204030204" pitchFamily="34" charset="0"/>
              </a:rPr>
              <a:t>acceleration</a:t>
            </a:r>
          </a:p>
        </p:txBody>
      </p:sp>
      <p:sp>
        <p:nvSpPr>
          <p:cNvPr id="18" name="TextBox 17">
            <a:extLst>
              <a:ext uri="{FF2B5EF4-FFF2-40B4-BE49-F238E27FC236}">
                <a16:creationId xmlns:a16="http://schemas.microsoft.com/office/drawing/2014/main" id="{6D21F1F1-C086-624D-B69B-6E0DD96899FB}"/>
              </a:ext>
            </a:extLst>
          </p:cNvPr>
          <p:cNvSpPr txBox="1"/>
          <p:nvPr/>
        </p:nvSpPr>
        <p:spPr>
          <a:xfrm rot="16200000">
            <a:off x="6874162" y="4217511"/>
            <a:ext cx="1510060" cy="646331"/>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predominant period</a:t>
            </a:r>
          </a:p>
        </p:txBody>
      </p:sp>
      <p:sp>
        <p:nvSpPr>
          <p:cNvPr id="19" name="TextBox 18">
            <a:extLst>
              <a:ext uri="{FF2B5EF4-FFF2-40B4-BE49-F238E27FC236}">
                <a16:creationId xmlns:a16="http://schemas.microsoft.com/office/drawing/2014/main" id="{3594BCB4-0BBB-2A48-AF9B-DF6C8E90FEB5}"/>
              </a:ext>
            </a:extLst>
          </p:cNvPr>
          <p:cNvSpPr txBox="1"/>
          <p:nvPr/>
        </p:nvSpPr>
        <p:spPr>
          <a:xfrm>
            <a:off x="7952357" y="5250821"/>
            <a:ext cx="3246073" cy="369332"/>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Samples since record began</a:t>
            </a:r>
          </a:p>
        </p:txBody>
      </p:sp>
      <p:sp>
        <p:nvSpPr>
          <p:cNvPr id="20" name="TextBox 19">
            <a:extLst>
              <a:ext uri="{FF2B5EF4-FFF2-40B4-BE49-F238E27FC236}">
                <a16:creationId xmlns:a16="http://schemas.microsoft.com/office/drawing/2014/main" id="{8449246A-6518-B14B-93C8-94E98E40EEF6}"/>
              </a:ext>
            </a:extLst>
          </p:cNvPr>
          <p:cNvSpPr txBox="1"/>
          <p:nvPr/>
        </p:nvSpPr>
        <p:spPr>
          <a:xfrm>
            <a:off x="8051243" y="950441"/>
            <a:ext cx="3775637" cy="369332"/>
          </a:xfrm>
          <a:prstGeom prst="rect">
            <a:avLst/>
          </a:prstGeom>
          <a:noFill/>
        </p:spPr>
        <p:txBody>
          <a:bodyPr wrap="square" rtlCol="0">
            <a:spAutoFit/>
          </a:bodyPr>
          <a:lstStyle/>
          <a:p>
            <a:r>
              <a:rPr lang="en-GB" dirty="0">
                <a:latin typeface="Calibri Light" panose="020F0302020204030204" pitchFamily="34" charset="0"/>
                <a:cs typeface="Calibri Light" panose="020F0302020204030204" pitchFamily="34" charset="0"/>
              </a:rPr>
              <a:t>Mw 8.3 </a:t>
            </a:r>
            <a:r>
              <a:rPr lang="en-GB" dirty="0" err="1">
                <a:latin typeface="Calibri Light" panose="020F0302020204030204" pitchFamily="34" charset="0"/>
                <a:cs typeface="Calibri Light" panose="020F0302020204030204" pitchFamily="34" charset="0"/>
              </a:rPr>
              <a:t>Tokachi-oki</a:t>
            </a:r>
            <a:r>
              <a:rPr lang="en-GB" dirty="0">
                <a:latin typeface="Calibri Light" panose="020F0302020204030204" pitchFamily="34" charset="0"/>
                <a:cs typeface="Calibri Light" panose="020F0302020204030204" pitchFamily="34" charset="0"/>
              </a:rPr>
              <a:t> earthquake </a:t>
            </a:r>
          </a:p>
        </p:txBody>
      </p:sp>
      <p:sp>
        <p:nvSpPr>
          <p:cNvPr id="23" name="Rectangle 22">
            <a:extLst>
              <a:ext uri="{FF2B5EF4-FFF2-40B4-BE49-F238E27FC236}">
                <a16:creationId xmlns:a16="http://schemas.microsoft.com/office/drawing/2014/main" id="{5D394179-FD76-504D-BF7F-2CA0E616F4BB}"/>
              </a:ext>
            </a:extLst>
          </p:cNvPr>
          <p:cNvSpPr/>
          <p:nvPr/>
        </p:nvSpPr>
        <p:spPr>
          <a:xfrm>
            <a:off x="9132845" y="4044000"/>
            <a:ext cx="1270895" cy="1114534"/>
          </a:xfrm>
          <a:prstGeom prst="rect">
            <a:avLst/>
          </a:prstGeom>
          <a:solidFill>
            <a:schemeClr val="accent2">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BEFB5FA1-FE4C-3943-B959-6A0F2CE74025}"/>
              </a:ext>
            </a:extLst>
          </p:cNvPr>
          <p:cNvSpPr/>
          <p:nvPr/>
        </p:nvSpPr>
        <p:spPr>
          <a:xfrm>
            <a:off x="9482683" y="4728387"/>
            <a:ext cx="218649" cy="249033"/>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1D8A403-1673-1A49-BD3F-17FAB5AF6101}"/>
                  </a:ext>
                </a:extLst>
              </p:cNvPr>
              <p:cNvSpPr/>
              <p:nvPr/>
            </p:nvSpPr>
            <p:spPr>
              <a:xfrm>
                <a:off x="9514825" y="4384395"/>
                <a:ext cx="619520" cy="3439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GB" i="1" smtClean="0">
                              <a:solidFill>
                                <a:schemeClr val="accent2"/>
                              </a:solidFill>
                              <a:latin typeface="Cambria Math" panose="02040503050406030204" pitchFamily="18" charset="0"/>
                            </a:rPr>
                          </m:ctrlPr>
                        </m:sSubSupPr>
                        <m:e>
                          <m:r>
                            <a:rPr lang="en-GB" i="1">
                              <a:solidFill>
                                <a:schemeClr val="accent2"/>
                              </a:solidFill>
                              <a:latin typeface="Cambria Math" panose="02040503050406030204" pitchFamily="18" charset="0"/>
                            </a:rPr>
                            <m:t>𝜏</m:t>
                          </m:r>
                        </m:e>
                        <m:sub>
                          <m:r>
                            <a:rPr lang="en-GB" b="0" i="1" smtClean="0">
                              <a:solidFill>
                                <a:schemeClr val="accent2"/>
                              </a:solidFill>
                              <a:latin typeface="Cambria Math" panose="02040503050406030204" pitchFamily="18" charset="0"/>
                            </a:rPr>
                            <m:t>𝑚𝑎𝑥</m:t>
                          </m:r>
                        </m:sub>
                        <m:sup>
                          <m:r>
                            <a:rPr lang="en-GB" i="1">
                              <a:solidFill>
                                <a:schemeClr val="accent2"/>
                              </a:solidFill>
                              <a:latin typeface="Cambria Math" panose="02040503050406030204" pitchFamily="18" charset="0"/>
                            </a:rPr>
                            <m:t>𝑝</m:t>
                          </m:r>
                        </m:sup>
                      </m:sSubSup>
                    </m:oMath>
                  </m:oMathPara>
                </a14:m>
                <a:endParaRPr lang="en-GB" dirty="0">
                  <a:solidFill>
                    <a:schemeClr val="accent2"/>
                  </a:solidFill>
                </a:endParaRPr>
              </a:p>
            </p:txBody>
          </p:sp>
        </mc:Choice>
        <mc:Fallback xmlns="">
          <p:sp>
            <p:nvSpPr>
              <p:cNvPr id="22" name="Rectangle 21">
                <a:extLst>
                  <a:ext uri="{FF2B5EF4-FFF2-40B4-BE49-F238E27FC236}">
                    <a16:creationId xmlns:a16="http://schemas.microsoft.com/office/drawing/2014/main" id="{F1D8A403-1673-1A49-BD3F-17FAB5AF6101}"/>
                  </a:ext>
                </a:extLst>
              </p:cNvPr>
              <p:cNvSpPr>
                <a:spLocks noRot="1" noChangeAspect="1" noMove="1" noResize="1" noEditPoints="1" noAdjustHandles="1" noChangeArrowheads="1" noChangeShapeType="1" noTextEdit="1"/>
              </p:cNvSpPr>
              <p:nvPr/>
            </p:nvSpPr>
            <p:spPr>
              <a:xfrm>
                <a:off x="9514825" y="4384395"/>
                <a:ext cx="619520" cy="343992"/>
              </a:xfrm>
              <a:prstGeom prst="rect">
                <a:avLst/>
              </a:prstGeom>
              <a:blipFill>
                <a:blip r:embed="rId6"/>
                <a:stretch>
                  <a:fillRect b="-7143"/>
                </a:stretch>
              </a:blipFill>
            </p:spPr>
            <p:txBody>
              <a:bodyPr/>
              <a:lstStyle/>
              <a:p>
                <a:r>
                  <a:rPr lang="en-GB">
                    <a:noFill/>
                  </a:rPr>
                  <a:t> </a:t>
                </a:r>
              </a:p>
            </p:txBody>
          </p:sp>
        </mc:Fallback>
      </mc:AlternateContent>
      <p:sp>
        <p:nvSpPr>
          <p:cNvPr id="24" name="Parallelogram 23">
            <a:extLst>
              <a:ext uri="{FF2B5EF4-FFF2-40B4-BE49-F238E27FC236}">
                <a16:creationId xmlns:a16="http://schemas.microsoft.com/office/drawing/2014/main" id="{BE7E316D-B930-6741-BC73-5B1EFDA16F4F}"/>
              </a:ext>
            </a:extLst>
          </p:cNvPr>
          <p:cNvSpPr/>
          <p:nvPr/>
        </p:nvSpPr>
        <p:spPr>
          <a:xfrm>
            <a:off x="10295506" y="5466032"/>
            <a:ext cx="1471580"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AE71C1E-1D29-C847-8D50-3AA6349898C5}"/>
              </a:ext>
            </a:extLst>
          </p:cNvPr>
          <p:cNvSpPr txBox="1"/>
          <p:nvPr/>
        </p:nvSpPr>
        <p:spPr>
          <a:xfrm rot="18335671">
            <a:off x="10241920" y="6208183"/>
            <a:ext cx="1208997" cy="369332"/>
          </a:xfrm>
          <a:prstGeom prst="rect">
            <a:avLst/>
          </a:prstGeom>
          <a:noFill/>
        </p:spPr>
        <p:txBody>
          <a:bodyPr wrap="square" rtlCol="0">
            <a:spAutoFit/>
          </a:bodyPr>
          <a:lstStyle/>
          <a:p>
            <a:r>
              <a:rPr lang="en-US" b="1" dirty="0"/>
              <a:t>Method</a:t>
            </a:r>
          </a:p>
        </p:txBody>
      </p:sp>
      <p:sp>
        <p:nvSpPr>
          <p:cNvPr id="26" name="TextBox 25">
            <a:extLst>
              <a:ext uri="{FF2B5EF4-FFF2-40B4-BE49-F238E27FC236}">
                <a16:creationId xmlns:a16="http://schemas.microsoft.com/office/drawing/2014/main" id="{4D8E379B-FB10-C843-AC78-73D70E0C6938}"/>
              </a:ext>
            </a:extLst>
          </p:cNvPr>
          <p:cNvSpPr txBox="1"/>
          <p:nvPr/>
        </p:nvSpPr>
        <p:spPr>
          <a:xfrm rot="16200000">
            <a:off x="9734966" y="3949928"/>
            <a:ext cx="3246073" cy="307777"/>
          </a:xfrm>
          <a:prstGeom prst="rect">
            <a:avLst/>
          </a:prstGeom>
          <a:noFill/>
        </p:spPr>
        <p:txBody>
          <a:bodyPr wrap="square" rtlCol="0">
            <a:spAutoFit/>
          </a:bodyPr>
          <a:lstStyle/>
          <a:p>
            <a:pPr algn="ctr"/>
            <a:r>
              <a:rPr lang="en-GB" sz="1400" i="1" dirty="0">
                <a:solidFill>
                  <a:schemeClr val="bg1">
                    <a:lumMod val="75000"/>
                  </a:schemeClr>
                </a:solidFill>
                <a:latin typeface="Calibri Light" panose="020F0302020204030204" pitchFamily="34" charset="0"/>
                <a:cs typeface="Calibri Light" panose="020F0302020204030204" pitchFamily="34" charset="0"/>
              </a:rPr>
              <a:t>Olson and Allen (2005)</a:t>
            </a:r>
          </a:p>
        </p:txBody>
      </p:sp>
    </p:spTree>
    <p:extLst>
      <p:ext uri="{BB962C8B-B14F-4D97-AF65-F5344CB8AC3E}">
        <p14:creationId xmlns:p14="http://schemas.microsoft.com/office/powerpoint/2010/main" val="3101109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9E995-6A5C-5742-AB22-8B7AD0C31843}"/>
              </a:ext>
            </a:extLst>
          </p:cNvPr>
          <p:cNvSpPr>
            <a:spLocks noGrp="1"/>
          </p:cNvSpPr>
          <p:nvPr>
            <p:ph type="title"/>
          </p:nvPr>
        </p:nvSpPr>
        <p:spPr/>
        <p:txBody>
          <a:bodyPr/>
          <a:lstStyle/>
          <a:p>
            <a:r>
              <a:rPr lang="en-US" i="0" dirty="0"/>
              <a:t>PREDOMINANT PERIOD</a:t>
            </a:r>
          </a:p>
        </p:txBody>
      </p:sp>
      <p:sp>
        <p:nvSpPr>
          <p:cNvPr id="3" name="Content Placeholder 2">
            <a:extLst>
              <a:ext uri="{FF2B5EF4-FFF2-40B4-BE49-F238E27FC236}">
                <a16:creationId xmlns:a16="http://schemas.microsoft.com/office/drawing/2014/main" id="{19AFBED5-6D17-384D-94BC-AB3DA496CC33}"/>
              </a:ext>
            </a:extLst>
          </p:cNvPr>
          <p:cNvSpPr>
            <a:spLocks noGrp="1"/>
          </p:cNvSpPr>
          <p:nvPr>
            <p:ph idx="1"/>
          </p:nvPr>
        </p:nvSpPr>
        <p:spPr>
          <a:xfrm>
            <a:off x="228600" y="1201988"/>
            <a:ext cx="11625648" cy="4974975"/>
          </a:xfrm>
        </p:spPr>
        <p:txBody>
          <a:bodyPr/>
          <a:lstStyle/>
          <a:p>
            <a:r>
              <a:rPr lang="en-US" dirty="0">
                <a:latin typeface="Calibri Light" panose="020F0302020204030204" pitchFamily="34" charset="0"/>
                <a:cs typeface="Calibri Light" panose="020F0302020204030204" pitchFamily="34" charset="0"/>
              </a:rPr>
              <a:t>Measurements of </a:t>
            </a:r>
            <a:r>
              <a:rPr lang="en-GB" dirty="0">
                <a:latin typeface="Calibri Light" panose="020F0302020204030204" pitchFamily="34" charset="0"/>
                <a:cs typeface="Calibri Light" panose="020F0302020204030204" pitchFamily="34" charset="0"/>
              </a:rPr>
              <a:t>predominant period looking at first 4 seconds (71 </a:t>
            </a:r>
            <a:r>
              <a:rPr lang="en-GB" dirty="0" err="1">
                <a:latin typeface="Calibri Light" panose="020F0302020204030204" pitchFamily="34" charset="0"/>
                <a:cs typeface="Calibri Light" panose="020F0302020204030204" pitchFamily="34" charset="0"/>
              </a:rPr>
              <a:t>eq</a:t>
            </a:r>
            <a:r>
              <a:rPr lang="en-GB" dirty="0">
                <a:latin typeface="Calibri Light" panose="020F0302020204030204" pitchFamily="34" charset="0"/>
                <a:cs typeface="Calibri Light" panose="020F0302020204030204" pitchFamily="34" charset="0"/>
              </a:rPr>
              <a:t>, M3+)</a:t>
            </a:r>
          </a:p>
          <a:p>
            <a:pPr lvl="1"/>
            <a:r>
              <a:rPr lang="en-GB" dirty="0">
                <a:latin typeface="Calibri Light" panose="020F0302020204030204" pitchFamily="34" charset="0"/>
                <a:cs typeface="Calibri Light" panose="020F0302020204030204" pitchFamily="34" charset="0"/>
              </a:rPr>
              <a:t>±M1 error </a:t>
            </a:r>
            <a:r>
              <a:rPr lang="en-GB" sz="1400" dirty="0">
                <a:latin typeface="Calibri Light" panose="020F0302020204030204" pitchFamily="34" charset="0"/>
                <a:cs typeface="Calibri Light" panose="020F0302020204030204" pitchFamily="34" charset="0"/>
              </a:rPr>
              <a:t>(Olsen and Allen, 2005)</a:t>
            </a:r>
          </a:p>
          <a:p>
            <a:pPr lvl="1"/>
            <a:endParaRPr lang="en-GB" dirty="0">
              <a:latin typeface="Calibri Light" panose="020F0302020204030204" pitchFamily="34" charset="0"/>
              <a:cs typeface="Calibri Light" panose="020F0302020204030204" pitchFamily="34" charset="0"/>
            </a:endParaRPr>
          </a:p>
          <a:p>
            <a:endParaRPr lang="en-US" dirty="0">
              <a:latin typeface="Calibri Light" panose="020F0302020204030204" pitchFamily="34" charset="0"/>
              <a:cs typeface="Calibri Light" panose="020F0302020204030204" pitchFamily="34" charset="0"/>
            </a:endParaRPr>
          </a:p>
        </p:txBody>
      </p:sp>
      <p:sp>
        <p:nvSpPr>
          <p:cNvPr id="4" name="Parallelogram 3">
            <a:extLst>
              <a:ext uri="{FF2B5EF4-FFF2-40B4-BE49-F238E27FC236}">
                <a16:creationId xmlns:a16="http://schemas.microsoft.com/office/drawing/2014/main" id="{5DEDC527-2010-4740-9AAF-120D787ED08C}"/>
              </a:ext>
            </a:extLst>
          </p:cNvPr>
          <p:cNvSpPr/>
          <p:nvPr/>
        </p:nvSpPr>
        <p:spPr>
          <a:xfrm>
            <a:off x="12997947" y="5450949"/>
            <a:ext cx="1446795"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CE95BFA-598B-7242-ADCD-8A4BEB7CA56C}"/>
              </a:ext>
            </a:extLst>
          </p:cNvPr>
          <p:cNvSpPr txBox="1"/>
          <p:nvPr/>
        </p:nvSpPr>
        <p:spPr>
          <a:xfrm rot="18335671">
            <a:off x="12881772" y="6145529"/>
            <a:ext cx="1393825"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Past work</a:t>
            </a:r>
          </a:p>
        </p:txBody>
      </p:sp>
      <p:sp>
        <p:nvSpPr>
          <p:cNvPr id="12" name="TextBox 11">
            <a:extLst>
              <a:ext uri="{FF2B5EF4-FFF2-40B4-BE49-F238E27FC236}">
                <a16:creationId xmlns:a16="http://schemas.microsoft.com/office/drawing/2014/main" id="{66941D6D-FB40-C74A-A5FC-7B84A3AA92E3}"/>
              </a:ext>
            </a:extLst>
          </p:cNvPr>
          <p:cNvSpPr txBox="1"/>
          <p:nvPr/>
        </p:nvSpPr>
        <p:spPr>
          <a:xfrm rot="18335671">
            <a:off x="13332248" y="6051583"/>
            <a:ext cx="1630024"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Methodology </a:t>
            </a:r>
          </a:p>
        </p:txBody>
      </p:sp>
      <p:sp>
        <p:nvSpPr>
          <p:cNvPr id="21" name="Parallelogram 20">
            <a:extLst>
              <a:ext uri="{FF2B5EF4-FFF2-40B4-BE49-F238E27FC236}">
                <a16:creationId xmlns:a16="http://schemas.microsoft.com/office/drawing/2014/main" id="{5426225F-E249-8B4E-97D2-AC0188BBB1BD}"/>
              </a:ext>
            </a:extLst>
          </p:cNvPr>
          <p:cNvSpPr/>
          <p:nvPr/>
        </p:nvSpPr>
        <p:spPr>
          <a:xfrm>
            <a:off x="10295506" y="5466032"/>
            <a:ext cx="1471580"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A9D830D-A273-DD43-855E-213BAB4F3FB8}"/>
              </a:ext>
            </a:extLst>
          </p:cNvPr>
          <p:cNvSpPr txBox="1"/>
          <p:nvPr/>
        </p:nvSpPr>
        <p:spPr>
          <a:xfrm rot="18335671">
            <a:off x="10241920" y="6208183"/>
            <a:ext cx="1208997" cy="369332"/>
          </a:xfrm>
          <a:prstGeom prst="rect">
            <a:avLst/>
          </a:prstGeom>
          <a:noFill/>
        </p:spPr>
        <p:txBody>
          <a:bodyPr wrap="square" rtlCol="0">
            <a:spAutoFit/>
          </a:bodyPr>
          <a:lstStyle/>
          <a:p>
            <a:r>
              <a:rPr lang="en-US" b="1" dirty="0"/>
              <a:t>Method</a:t>
            </a:r>
          </a:p>
        </p:txBody>
      </p:sp>
      <p:pic>
        <p:nvPicPr>
          <p:cNvPr id="10" name="Picture 9">
            <a:extLst>
              <a:ext uri="{FF2B5EF4-FFF2-40B4-BE49-F238E27FC236}">
                <a16:creationId xmlns:a16="http://schemas.microsoft.com/office/drawing/2014/main" id="{65A1499E-DB5F-3146-8F02-507C673E6F03}"/>
              </a:ext>
            </a:extLst>
          </p:cNvPr>
          <p:cNvPicPr>
            <a:picLocks noChangeAspect="1"/>
          </p:cNvPicPr>
          <p:nvPr/>
        </p:nvPicPr>
        <p:blipFill rotWithShape="1">
          <a:blip r:embed="rId3"/>
          <a:srcRect l="2816" t="477" b="3295"/>
          <a:stretch/>
        </p:blipFill>
        <p:spPr>
          <a:xfrm>
            <a:off x="3181095" y="2045045"/>
            <a:ext cx="5720655" cy="4138561"/>
          </a:xfrm>
          <a:prstGeom prst="rect">
            <a:avLst/>
          </a:prstGeom>
        </p:spPr>
      </p:pic>
      <p:sp>
        <p:nvSpPr>
          <p:cNvPr id="5" name="TextBox 4">
            <a:extLst>
              <a:ext uri="{FF2B5EF4-FFF2-40B4-BE49-F238E27FC236}">
                <a16:creationId xmlns:a16="http://schemas.microsoft.com/office/drawing/2014/main" id="{4D0055CF-0FD9-AA48-8F03-A80AE15B11AF}"/>
              </a:ext>
            </a:extLst>
          </p:cNvPr>
          <p:cNvSpPr txBox="1"/>
          <p:nvPr/>
        </p:nvSpPr>
        <p:spPr>
          <a:xfrm>
            <a:off x="5489800" y="6145529"/>
            <a:ext cx="1212191" cy="369332"/>
          </a:xfrm>
          <a:prstGeom prst="rect">
            <a:avLst/>
          </a:prstGeom>
          <a:noFill/>
        </p:spPr>
        <p:txBody>
          <a:bodyPr wrap="none" rtlCol="0">
            <a:spAutoFit/>
          </a:bodyPr>
          <a:lstStyle/>
          <a:p>
            <a:r>
              <a:rPr lang="en-GB" dirty="0">
                <a:latin typeface="Calibri Light" panose="020F0302020204030204" pitchFamily="34" charset="0"/>
                <a:cs typeface="Calibri Light" panose="020F0302020204030204" pitchFamily="34" charset="0"/>
              </a:rPr>
              <a:t>Magnitude</a:t>
            </a:r>
          </a:p>
        </p:txBody>
      </p:sp>
      <p:sp>
        <p:nvSpPr>
          <p:cNvPr id="13" name="TextBox 12">
            <a:extLst>
              <a:ext uri="{FF2B5EF4-FFF2-40B4-BE49-F238E27FC236}">
                <a16:creationId xmlns:a16="http://schemas.microsoft.com/office/drawing/2014/main" id="{DB4F624B-037A-CB4B-99B9-12932A7C6D03}"/>
              </a:ext>
            </a:extLst>
          </p:cNvPr>
          <p:cNvSpPr txBox="1"/>
          <p:nvPr/>
        </p:nvSpPr>
        <p:spPr>
          <a:xfrm>
            <a:off x="1837466" y="3652661"/>
            <a:ext cx="1398103" cy="923330"/>
          </a:xfrm>
          <a:prstGeom prst="rect">
            <a:avLst/>
          </a:prstGeom>
          <a:noFill/>
        </p:spPr>
        <p:txBody>
          <a:bodyPr wrap="square" rtlCol="0">
            <a:spAutoFit/>
          </a:bodyPr>
          <a:lstStyle/>
          <a:p>
            <a:pPr algn="r"/>
            <a:r>
              <a:rPr lang="en-GB" dirty="0">
                <a:latin typeface="Calibri Light" panose="020F0302020204030204" pitchFamily="34" charset="0"/>
                <a:cs typeface="Calibri Light" panose="020F0302020204030204" pitchFamily="34" charset="0"/>
              </a:rPr>
              <a:t>Maximum predominant period</a:t>
            </a:r>
          </a:p>
        </p:txBody>
      </p:sp>
    </p:spTree>
    <p:extLst>
      <p:ext uri="{BB962C8B-B14F-4D97-AF65-F5344CB8AC3E}">
        <p14:creationId xmlns:p14="http://schemas.microsoft.com/office/powerpoint/2010/main" val="2932490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8673-9BD5-E34F-B202-B91B90E92A2C}"/>
              </a:ext>
            </a:extLst>
          </p:cNvPr>
          <p:cNvSpPr>
            <a:spLocks noGrp="1"/>
          </p:cNvSpPr>
          <p:nvPr>
            <p:ph type="title"/>
          </p:nvPr>
        </p:nvSpPr>
        <p:spPr/>
        <p:txBody>
          <a:bodyPr/>
          <a:lstStyle/>
          <a:p>
            <a:r>
              <a:rPr lang="en-GB" i="0" dirty="0"/>
              <a:t>GETTING ACCURATE PICKS</a:t>
            </a:r>
          </a:p>
        </p:txBody>
      </p:sp>
      <p:sp>
        <p:nvSpPr>
          <p:cNvPr id="3" name="Content Placeholder 2">
            <a:extLst>
              <a:ext uri="{FF2B5EF4-FFF2-40B4-BE49-F238E27FC236}">
                <a16:creationId xmlns:a16="http://schemas.microsoft.com/office/drawing/2014/main" id="{4323AE37-B700-1C4F-8A88-E85825877180}"/>
              </a:ext>
            </a:extLst>
          </p:cNvPr>
          <p:cNvSpPr>
            <a:spLocks noGrp="1"/>
          </p:cNvSpPr>
          <p:nvPr>
            <p:ph idx="1"/>
          </p:nvPr>
        </p:nvSpPr>
        <p:spPr>
          <a:xfrm>
            <a:off x="228600" y="1530626"/>
            <a:ext cx="4488543" cy="4646337"/>
          </a:xfrm>
        </p:spPr>
        <p:txBody>
          <a:bodyPr/>
          <a:lstStyle/>
          <a:p>
            <a:r>
              <a:rPr lang="en-GB" dirty="0"/>
              <a:t>Use </a:t>
            </a:r>
            <a:r>
              <a:rPr lang="en-GB" dirty="0" err="1"/>
              <a:t>EQTransformer</a:t>
            </a:r>
            <a:r>
              <a:rPr lang="en-GB" dirty="0"/>
              <a:t> </a:t>
            </a:r>
            <a:r>
              <a:rPr lang="en-GB" sz="1800" dirty="0"/>
              <a:t>(Mousavi et al., 2020)</a:t>
            </a:r>
            <a:endParaRPr lang="en-GB" sz="2000" dirty="0"/>
          </a:p>
          <a:p>
            <a:r>
              <a:rPr lang="en-GB" dirty="0"/>
              <a:t>Advantages:</a:t>
            </a:r>
          </a:p>
          <a:p>
            <a:pPr lvl="1"/>
            <a:r>
              <a:rPr lang="en-GB" dirty="0"/>
              <a:t>Global training dataset</a:t>
            </a:r>
          </a:p>
          <a:p>
            <a:pPr lvl="1"/>
            <a:r>
              <a:rPr lang="en-GB" dirty="0"/>
              <a:t>High precision + recall</a:t>
            </a:r>
          </a:p>
          <a:p>
            <a:pPr lvl="1"/>
            <a:r>
              <a:rPr lang="en-GB" dirty="0"/>
              <a:t>Best at epicentral distances &lt; 120 km</a:t>
            </a:r>
          </a:p>
          <a:p>
            <a:r>
              <a:rPr lang="en-GB" dirty="0"/>
              <a:t>Doesn’t manage RAM well, so use reimplementation from </a:t>
            </a:r>
            <a:r>
              <a:rPr lang="en-GB" dirty="0" err="1"/>
              <a:t>SeisBench</a:t>
            </a:r>
            <a:r>
              <a:rPr lang="en-GB" dirty="0"/>
              <a:t> </a:t>
            </a:r>
            <a:r>
              <a:rPr lang="en-GB" sz="1800" dirty="0"/>
              <a:t>(</a:t>
            </a:r>
            <a:r>
              <a:rPr lang="en-GB" sz="1800" dirty="0" err="1"/>
              <a:t>Münchmeyer</a:t>
            </a:r>
            <a:r>
              <a:rPr lang="en-GB" sz="1800" dirty="0"/>
              <a:t> et al 2021; </a:t>
            </a:r>
            <a:r>
              <a:rPr lang="en-GB" sz="1800" dirty="0" err="1"/>
              <a:t>Woollam</a:t>
            </a:r>
            <a:r>
              <a:rPr lang="en-GB" sz="1800" dirty="0"/>
              <a:t> et al 2021)</a:t>
            </a:r>
            <a:endParaRPr lang="en-GB" dirty="0"/>
          </a:p>
        </p:txBody>
      </p:sp>
      <p:pic>
        <p:nvPicPr>
          <p:cNvPr id="4" name="Picture 3" descr="Graphical user interface, application&#10;&#10;Description automatically generated">
            <a:extLst>
              <a:ext uri="{FF2B5EF4-FFF2-40B4-BE49-F238E27FC236}">
                <a16:creationId xmlns:a16="http://schemas.microsoft.com/office/drawing/2014/main" id="{BC361EE1-0178-234E-99DF-E754A0F523C1}"/>
              </a:ext>
            </a:extLst>
          </p:cNvPr>
          <p:cNvPicPr>
            <a:picLocks noChangeAspect="1"/>
          </p:cNvPicPr>
          <p:nvPr/>
        </p:nvPicPr>
        <p:blipFill rotWithShape="1">
          <a:blip r:embed="rId3"/>
          <a:srcRect l="2164" t="5812" r="3907" b="5624"/>
          <a:stretch/>
        </p:blipFill>
        <p:spPr>
          <a:xfrm>
            <a:off x="4847770" y="1530626"/>
            <a:ext cx="7115630" cy="4059080"/>
          </a:xfrm>
          <a:prstGeom prst="rect">
            <a:avLst/>
          </a:prstGeom>
          <a:effectLst/>
        </p:spPr>
      </p:pic>
      <p:sp>
        <p:nvSpPr>
          <p:cNvPr id="6" name="Parallelogram 5">
            <a:extLst>
              <a:ext uri="{FF2B5EF4-FFF2-40B4-BE49-F238E27FC236}">
                <a16:creationId xmlns:a16="http://schemas.microsoft.com/office/drawing/2014/main" id="{D1E17932-6F9E-8D4C-A890-B61B1E897003}"/>
              </a:ext>
            </a:extLst>
          </p:cNvPr>
          <p:cNvSpPr/>
          <p:nvPr/>
        </p:nvSpPr>
        <p:spPr>
          <a:xfrm>
            <a:off x="10295506" y="5466032"/>
            <a:ext cx="1471580"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777BCF9-8B3C-AA43-A679-559F27A09FEE}"/>
              </a:ext>
            </a:extLst>
          </p:cNvPr>
          <p:cNvSpPr txBox="1"/>
          <p:nvPr/>
        </p:nvSpPr>
        <p:spPr>
          <a:xfrm rot="18335671">
            <a:off x="10241920" y="6208183"/>
            <a:ext cx="1208997" cy="369332"/>
          </a:xfrm>
          <a:prstGeom prst="rect">
            <a:avLst/>
          </a:prstGeom>
          <a:noFill/>
        </p:spPr>
        <p:txBody>
          <a:bodyPr wrap="square" rtlCol="0">
            <a:spAutoFit/>
          </a:bodyPr>
          <a:lstStyle/>
          <a:p>
            <a:r>
              <a:rPr lang="en-US" b="1" dirty="0"/>
              <a:t>Method</a:t>
            </a:r>
          </a:p>
        </p:txBody>
      </p:sp>
    </p:spTree>
    <p:extLst>
      <p:ext uri="{BB962C8B-B14F-4D97-AF65-F5344CB8AC3E}">
        <p14:creationId xmlns:p14="http://schemas.microsoft.com/office/powerpoint/2010/main" val="2751483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3F70A-B8FA-6F45-B68B-061CA3D089E2}"/>
              </a:ext>
            </a:extLst>
          </p:cNvPr>
          <p:cNvSpPr>
            <a:spLocks noGrp="1"/>
          </p:cNvSpPr>
          <p:nvPr>
            <p:ph type="title"/>
          </p:nvPr>
        </p:nvSpPr>
        <p:spPr/>
        <p:txBody>
          <a:bodyPr/>
          <a:lstStyle/>
          <a:p>
            <a:r>
              <a:rPr lang="en-GB" i="0" dirty="0"/>
              <a:t>IMPORTANCE OF FILTERING</a:t>
            </a:r>
          </a:p>
        </p:txBody>
      </p:sp>
      <p:grpSp>
        <p:nvGrpSpPr>
          <p:cNvPr id="34" name="Group 33">
            <a:extLst>
              <a:ext uri="{FF2B5EF4-FFF2-40B4-BE49-F238E27FC236}">
                <a16:creationId xmlns:a16="http://schemas.microsoft.com/office/drawing/2014/main" id="{DEEE57EB-ADFA-9B44-9CDA-CBDECCA5C3AF}"/>
              </a:ext>
            </a:extLst>
          </p:cNvPr>
          <p:cNvGrpSpPr/>
          <p:nvPr/>
        </p:nvGrpSpPr>
        <p:grpSpPr>
          <a:xfrm>
            <a:off x="506727" y="1511054"/>
            <a:ext cx="4566558" cy="4432916"/>
            <a:chOff x="7785099" y="2063750"/>
            <a:chExt cx="1418604" cy="1479550"/>
          </a:xfrm>
          <a:noFill/>
        </p:grpSpPr>
        <p:sp>
          <p:nvSpPr>
            <p:cNvPr id="11" name="Rectangle 10">
              <a:extLst>
                <a:ext uri="{FF2B5EF4-FFF2-40B4-BE49-F238E27FC236}">
                  <a16:creationId xmlns:a16="http://schemas.microsoft.com/office/drawing/2014/main" id="{799EE79A-DBD1-834F-97EF-840C6FD359F2}"/>
                </a:ext>
              </a:extLst>
            </p:cNvPr>
            <p:cNvSpPr/>
            <p:nvPr/>
          </p:nvSpPr>
          <p:spPr>
            <a:xfrm>
              <a:off x="7785099" y="2063750"/>
              <a:ext cx="1400723" cy="14795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2" name="TextBox 11">
              <a:extLst>
                <a:ext uri="{FF2B5EF4-FFF2-40B4-BE49-F238E27FC236}">
                  <a16:creationId xmlns:a16="http://schemas.microsoft.com/office/drawing/2014/main" id="{9A2F872C-3C70-BE43-8DE6-E67987D4CE8D}"/>
                </a:ext>
              </a:extLst>
            </p:cNvPr>
            <p:cNvSpPr txBox="1"/>
            <p:nvPr/>
          </p:nvSpPr>
          <p:spPr>
            <a:xfrm>
              <a:off x="8844989" y="3145840"/>
              <a:ext cx="358714" cy="164360"/>
            </a:xfrm>
            <a:prstGeom prst="rect">
              <a:avLst/>
            </a:prstGeom>
            <a:grpFill/>
          </p:spPr>
          <p:txBody>
            <a:bodyPr wrap="square" lIns="0" tIns="0" rIns="0" bIns="0" rtlCol="0">
              <a:spAutoFit/>
            </a:bodyPr>
            <a:lstStyle/>
            <a:p>
              <a:r>
                <a:rPr lang="en-GB" sz="1600" dirty="0">
                  <a:latin typeface="Calibri Light" panose="020F0302020204030204" pitchFamily="34" charset="0"/>
                  <a:cs typeface="Calibri Light" panose="020F0302020204030204" pitchFamily="34" charset="0"/>
                </a:rPr>
                <a:t>Frequency (Hz)</a:t>
              </a:r>
            </a:p>
          </p:txBody>
        </p:sp>
        <p:cxnSp>
          <p:nvCxnSpPr>
            <p:cNvPr id="13" name="Straight Connector 12">
              <a:extLst>
                <a:ext uri="{FF2B5EF4-FFF2-40B4-BE49-F238E27FC236}">
                  <a16:creationId xmlns:a16="http://schemas.microsoft.com/office/drawing/2014/main" id="{B788FD6C-2FA3-AD44-AF3E-BCEF5CB2CB0E}"/>
                </a:ext>
              </a:extLst>
            </p:cNvPr>
            <p:cNvCxnSpPr>
              <a:cxnSpLocks/>
            </p:cNvCxnSpPr>
            <p:nvPr/>
          </p:nvCxnSpPr>
          <p:spPr>
            <a:xfrm>
              <a:off x="7917795" y="2354654"/>
              <a:ext cx="0" cy="979027"/>
            </a:xfrm>
            <a:prstGeom prst="line">
              <a:avLst/>
            </a:prstGeom>
            <a:grpFill/>
            <a:ln w="38100">
              <a:solidFill>
                <a:schemeClr val="tx1"/>
              </a:solidFill>
              <a:headEnd type="arrow" w="sm" len="sm"/>
              <a:tailEnd type="none" w="sm" len="sm"/>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2A7B89A-5D94-0F41-882B-09D9194E847A}"/>
                </a:ext>
              </a:extLst>
            </p:cNvPr>
            <p:cNvSpPr txBox="1"/>
            <p:nvPr/>
          </p:nvSpPr>
          <p:spPr>
            <a:xfrm>
              <a:off x="7884375" y="2163582"/>
              <a:ext cx="197837" cy="164360"/>
            </a:xfrm>
            <a:prstGeom prst="rect">
              <a:avLst/>
            </a:prstGeom>
            <a:grpFill/>
          </p:spPr>
          <p:txBody>
            <a:bodyPr wrap="square" lIns="0" tIns="0" rIns="0" bIns="0" rtlCol="0">
              <a:spAutoFit/>
            </a:bodyPr>
            <a:lstStyle/>
            <a:p>
              <a:r>
                <a:rPr lang="en-GB" sz="1600" dirty="0">
                  <a:latin typeface="Calibri Light" panose="020F0302020204030204" pitchFamily="34" charset="0"/>
                  <a:cs typeface="Calibri Light" panose="020F0302020204030204" pitchFamily="34" charset="0"/>
                </a:rPr>
                <a:t>Gain (dB)</a:t>
              </a:r>
            </a:p>
          </p:txBody>
        </p:sp>
        <p:sp>
          <p:nvSpPr>
            <p:cNvPr id="15" name="TextBox 14">
              <a:extLst>
                <a:ext uri="{FF2B5EF4-FFF2-40B4-BE49-F238E27FC236}">
                  <a16:creationId xmlns:a16="http://schemas.microsoft.com/office/drawing/2014/main" id="{F7C65686-5123-4B43-A8C2-FCB7669F1F9E}"/>
                </a:ext>
              </a:extLst>
            </p:cNvPr>
            <p:cNvSpPr txBox="1"/>
            <p:nvPr/>
          </p:nvSpPr>
          <p:spPr>
            <a:xfrm>
              <a:off x="7870904" y="2465463"/>
              <a:ext cx="40927" cy="82180"/>
            </a:xfrm>
            <a:prstGeom prst="rect">
              <a:avLst/>
            </a:prstGeom>
            <a:grpFill/>
          </p:spPr>
          <p:txBody>
            <a:bodyPr wrap="square" lIns="0" tIns="0" rIns="0" bIns="0" rtlCol="0">
              <a:spAutoFit/>
            </a:bodyPr>
            <a:lstStyle/>
            <a:p>
              <a:r>
                <a:rPr lang="en-GB" sz="1600" dirty="0">
                  <a:latin typeface="Calibri Light" panose="020F0302020204030204" pitchFamily="34" charset="0"/>
                  <a:cs typeface="Calibri Light" panose="020F0302020204030204" pitchFamily="34" charset="0"/>
                </a:rPr>
                <a:t>0</a:t>
              </a:r>
            </a:p>
          </p:txBody>
        </p:sp>
        <p:sp>
          <p:nvSpPr>
            <p:cNvPr id="16" name="TextBox 15">
              <a:extLst>
                <a:ext uri="{FF2B5EF4-FFF2-40B4-BE49-F238E27FC236}">
                  <a16:creationId xmlns:a16="http://schemas.microsoft.com/office/drawing/2014/main" id="{E23E84DE-19C3-2C48-A09F-604067D7D1C0}"/>
                </a:ext>
              </a:extLst>
            </p:cNvPr>
            <p:cNvSpPr txBox="1"/>
            <p:nvPr/>
          </p:nvSpPr>
          <p:spPr>
            <a:xfrm>
              <a:off x="8558423" y="3349377"/>
              <a:ext cx="330210" cy="164360"/>
            </a:xfrm>
            <a:prstGeom prst="rect">
              <a:avLst/>
            </a:prstGeom>
            <a:grpFill/>
          </p:spPr>
          <p:txBody>
            <a:bodyPr wrap="square" lIns="0" tIns="0" rIns="0" bIns="0" rtlCol="0">
              <a:spAutoFit/>
            </a:bodyPr>
            <a:lstStyle/>
            <a:p>
              <a:r>
                <a:rPr lang="en-GB" sz="1600" dirty="0">
                  <a:latin typeface="Calibri Light" panose="020F0302020204030204" pitchFamily="34" charset="0"/>
                  <a:cs typeface="Calibri Light" panose="020F0302020204030204" pitchFamily="34" charset="0"/>
                </a:rPr>
                <a:t>Cut-off frequency</a:t>
              </a:r>
            </a:p>
          </p:txBody>
        </p:sp>
        <p:cxnSp>
          <p:nvCxnSpPr>
            <p:cNvPr id="17" name="Straight Connector 16">
              <a:extLst>
                <a:ext uri="{FF2B5EF4-FFF2-40B4-BE49-F238E27FC236}">
                  <a16:creationId xmlns:a16="http://schemas.microsoft.com/office/drawing/2014/main" id="{84B61729-081E-0C43-ADB8-703A2BECC4BA}"/>
                </a:ext>
              </a:extLst>
            </p:cNvPr>
            <p:cNvCxnSpPr>
              <a:cxnSpLocks/>
            </p:cNvCxnSpPr>
            <p:nvPr/>
          </p:nvCxnSpPr>
          <p:spPr>
            <a:xfrm flipH="1">
              <a:off x="7914776" y="3333681"/>
              <a:ext cx="1111848" cy="0"/>
            </a:xfrm>
            <a:prstGeom prst="line">
              <a:avLst/>
            </a:prstGeom>
            <a:grpFill/>
            <a:ln w="38100">
              <a:solidFill>
                <a:schemeClr val="tx1"/>
              </a:solidFill>
              <a:headEnd type="arrow" w="sm" len="sm"/>
              <a:tailEnd w="sm" len="sm"/>
            </a:ln>
          </p:spPr>
          <p:style>
            <a:lnRef idx="1">
              <a:schemeClr val="dk1"/>
            </a:lnRef>
            <a:fillRef idx="0">
              <a:schemeClr val="dk1"/>
            </a:fillRef>
            <a:effectRef idx="0">
              <a:schemeClr val="dk1"/>
            </a:effectRef>
            <a:fontRef idx="minor">
              <a:schemeClr val="tx1"/>
            </a:fontRef>
          </p:style>
        </p:cxnSp>
        <p:sp>
          <p:nvSpPr>
            <p:cNvPr id="18" name="Freeform 17">
              <a:extLst>
                <a:ext uri="{FF2B5EF4-FFF2-40B4-BE49-F238E27FC236}">
                  <a16:creationId xmlns:a16="http://schemas.microsoft.com/office/drawing/2014/main" id="{6065B97B-71CE-344B-89ED-DF5AA0B01D0D}"/>
                </a:ext>
              </a:extLst>
            </p:cNvPr>
            <p:cNvSpPr/>
            <p:nvPr/>
          </p:nvSpPr>
          <p:spPr>
            <a:xfrm flipH="1">
              <a:off x="7924758" y="2511971"/>
              <a:ext cx="937932" cy="492125"/>
            </a:xfrm>
            <a:custGeom>
              <a:avLst/>
              <a:gdLst>
                <a:gd name="connsiteX0" fmla="*/ 0 w 1047750"/>
                <a:gd name="connsiteY0" fmla="*/ 0 h 492125"/>
                <a:gd name="connsiteX1" fmla="*/ 117475 w 1047750"/>
                <a:gd name="connsiteY1" fmla="*/ 3175 h 492125"/>
                <a:gd name="connsiteX2" fmla="*/ 155575 w 1047750"/>
                <a:gd name="connsiteY2" fmla="*/ 6350 h 492125"/>
                <a:gd name="connsiteX3" fmla="*/ 203200 w 1047750"/>
                <a:gd name="connsiteY3" fmla="*/ 15875 h 492125"/>
                <a:gd name="connsiteX4" fmla="*/ 285750 w 1047750"/>
                <a:gd name="connsiteY4" fmla="*/ 44450 h 492125"/>
                <a:gd name="connsiteX5" fmla="*/ 400050 w 1047750"/>
                <a:gd name="connsiteY5" fmla="*/ 104775 h 492125"/>
                <a:gd name="connsiteX6" fmla="*/ 495300 w 1047750"/>
                <a:gd name="connsiteY6" fmla="*/ 158750 h 492125"/>
                <a:gd name="connsiteX7" fmla="*/ 577850 w 1047750"/>
                <a:gd name="connsiteY7" fmla="*/ 209550 h 492125"/>
                <a:gd name="connsiteX8" fmla="*/ 717550 w 1047750"/>
                <a:gd name="connsiteY8" fmla="*/ 292100 h 492125"/>
                <a:gd name="connsiteX9" fmla="*/ 819150 w 1047750"/>
                <a:gd name="connsiteY9" fmla="*/ 352425 h 492125"/>
                <a:gd name="connsiteX10" fmla="*/ 923925 w 1047750"/>
                <a:gd name="connsiteY10" fmla="*/ 415925 h 492125"/>
                <a:gd name="connsiteX11" fmla="*/ 1047750 w 1047750"/>
                <a:gd name="connsiteY11" fmla="*/ 492125 h 49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0" h="492125">
                  <a:moveTo>
                    <a:pt x="0" y="0"/>
                  </a:moveTo>
                  <a:lnTo>
                    <a:pt x="117475" y="3175"/>
                  </a:lnTo>
                  <a:cubicBezTo>
                    <a:pt x="143404" y="4233"/>
                    <a:pt x="141288" y="4233"/>
                    <a:pt x="155575" y="6350"/>
                  </a:cubicBezTo>
                  <a:cubicBezTo>
                    <a:pt x="169863" y="8467"/>
                    <a:pt x="181504" y="9525"/>
                    <a:pt x="203200" y="15875"/>
                  </a:cubicBezTo>
                  <a:cubicBezTo>
                    <a:pt x="224896" y="22225"/>
                    <a:pt x="252942" y="29633"/>
                    <a:pt x="285750" y="44450"/>
                  </a:cubicBezTo>
                  <a:cubicBezTo>
                    <a:pt x="318558" y="59267"/>
                    <a:pt x="365125" y="85725"/>
                    <a:pt x="400050" y="104775"/>
                  </a:cubicBezTo>
                  <a:cubicBezTo>
                    <a:pt x="434975" y="123825"/>
                    <a:pt x="465667" y="141288"/>
                    <a:pt x="495300" y="158750"/>
                  </a:cubicBezTo>
                  <a:cubicBezTo>
                    <a:pt x="524933" y="176212"/>
                    <a:pt x="577850" y="209550"/>
                    <a:pt x="577850" y="209550"/>
                  </a:cubicBezTo>
                  <a:lnTo>
                    <a:pt x="717550" y="292100"/>
                  </a:lnTo>
                  <a:lnTo>
                    <a:pt x="819150" y="352425"/>
                  </a:lnTo>
                  <a:lnTo>
                    <a:pt x="923925" y="415925"/>
                  </a:lnTo>
                  <a:lnTo>
                    <a:pt x="1047750" y="492125"/>
                  </a:lnTo>
                </a:path>
              </a:pathLst>
            </a:custGeom>
            <a:grpFill/>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sz="1600">
                <a:latin typeface="Calibri Light" panose="020F0302020204030204" pitchFamily="34" charset="0"/>
                <a:cs typeface="Calibri Light" panose="020F0302020204030204" pitchFamily="34" charset="0"/>
              </a:endParaRPr>
            </a:p>
          </p:txBody>
        </p:sp>
        <p:sp>
          <p:nvSpPr>
            <p:cNvPr id="19" name="Freeform 18">
              <a:extLst>
                <a:ext uri="{FF2B5EF4-FFF2-40B4-BE49-F238E27FC236}">
                  <a16:creationId xmlns:a16="http://schemas.microsoft.com/office/drawing/2014/main" id="{63AF1B0E-5D37-A146-90A7-240DC89FB3E2}"/>
                </a:ext>
              </a:extLst>
            </p:cNvPr>
            <p:cNvSpPr/>
            <p:nvPr/>
          </p:nvSpPr>
          <p:spPr>
            <a:xfrm flipH="1">
              <a:off x="8288561" y="2511971"/>
              <a:ext cx="594023" cy="825500"/>
            </a:xfrm>
            <a:custGeom>
              <a:avLst/>
              <a:gdLst>
                <a:gd name="connsiteX0" fmla="*/ 0 w 663575"/>
                <a:gd name="connsiteY0" fmla="*/ 0 h 825500"/>
                <a:gd name="connsiteX1" fmla="*/ 101600 w 663575"/>
                <a:gd name="connsiteY1" fmla="*/ 6350 h 825500"/>
                <a:gd name="connsiteX2" fmla="*/ 206375 w 663575"/>
                <a:gd name="connsiteY2" fmla="*/ 15875 h 825500"/>
                <a:gd name="connsiteX3" fmla="*/ 238125 w 663575"/>
                <a:gd name="connsiteY3" fmla="*/ 22225 h 825500"/>
                <a:gd name="connsiteX4" fmla="*/ 257175 w 663575"/>
                <a:gd name="connsiteY4" fmla="*/ 25400 h 825500"/>
                <a:gd name="connsiteX5" fmla="*/ 269875 w 663575"/>
                <a:gd name="connsiteY5" fmla="*/ 38100 h 825500"/>
                <a:gd name="connsiteX6" fmla="*/ 276225 w 663575"/>
                <a:gd name="connsiteY6" fmla="*/ 53975 h 825500"/>
                <a:gd name="connsiteX7" fmla="*/ 327025 w 663575"/>
                <a:gd name="connsiteY7" fmla="*/ 158750 h 825500"/>
                <a:gd name="connsiteX8" fmla="*/ 403225 w 663575"/>
                <a:gd name="connsiteY8" fmla="*/ 301625 h 825500"/>
                <a:gd name="connsiteX9" fmla="*/ 466725 w 663575"/>
                <a:gd name="connsiteY9" fmla="*/ 441325 h 825500"/>
                <a:gd name="connsiteX10" fmla="*/ 542925 w 663575"/>
                <a:gd name="connsiteY10" fmla="*/ 587375 h 825500"/>
                <a:gd name="connsiteX11" fmla="*/ 663575 w 663575"/>
                <a:gd name="connsiteY11" fmla="*/ 82550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3575" h="825500">
                  <a:moveTo>
                    <a:pt x="0" y="0"/>
                  </a:moveTo>
                  <a:lnTo>
                    <a:pt x="101600" y="6350"/>
                  </a:lnTo>
                  <a:cubicBezTo>
                    <a:pt x="135996" y="8996"/>
                    <a:pt x="183621" y="13229"/>
                    <a:pt x="206375" y="15875"/>
                  </a:cubicBezTo>
                  <a:cubicBezTo>
                    <a:pt x="229129" y="18521"/>
                    <a:pt x="229658" y="20638"/>
                    <a:pt x="238125" y="22225"/>
                  </a:cubicBezTo>
                  <a:cubicBezTo>
                    <a:pt x="246592" y="23812"/>
                    <a:pt x="257175" y="25400"/>
                    <a:pt x="257175" y="25400"/>
                  </a:cubicBezTo>
                  <a:cubicBezTo>
                    <a:pt x="262467" y="28046"/>
                    <a:pt x="266700" y="33338"/>
                    <a:pt x="269875" y="38100"/>
                  </a:cubicBezTo>
                  <a:cubicBezTo>
                    <a:pt x="273050" y="42862"/>
                    <a:pt x="266700" y="33867"/>
                    <a:pt x="276225" y="53975"/>
                  </a:cubicBezTo>
                  <a:cubicBezTo>
                    <a:pt x="285750" y="74083"/>
                    <a:pt x="305858" y="117475"/>
                    <a:pt x="327025" y="158750"/>
                  </a:cubicBezTo>
                  <a:cubicBezTo>
                    <a:pt x="348192" y="200025"/>
                    <a:pt x="379942" y="254529"/>
                    <a:pt x="403225" y="301625"/>
                  </a:cubicBezTo>
                  <a:cubicBezTo>
                    <a:pt x="426508" y="348721"/>
                    <a:pt x="443442" y="393700"/>
                    <a:pt x="466725" y="441325"/>
                  </a:cubicBezTo>
                  <a:cubicBezTo>
                    <a:pt x="490008" y="488950"/>
                    <a:pt x="510117" y="523346"/>
                    <a:pt x="542925" y="587375"/>
                  </a:cubicBezTo>
                  <a:cubicBezTo>
                    <a:pt x="575733" y="651404"/>
                    <a:pt x="619654" y="738452"/>
                    <a:pt x="663575" y="825500"/>
                  </a:cubicBezTo>
                </a:path>
              </a:pathLst>
            </a:custGeom>
            <a:grp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Calibri Light" panose="020F0302020204030204" pitchFamily="34" charset="0"/>
                <a:cs typeface="Calibri Light" panose="020F0302020204030204" pitchFamily="34" charset="0"/>
              </a:endParaRPr>
            </a:p>
          </p:txBody>
        </p:sp>
        <p:sp>
          <p:nvSpPr>
            <p:cNvPr id="20" name="Freeform 19">
              <a:extLst>
                <a:ext uri="{FF2B5EF4-FFF2-40B4-BE49-F238E27FC236}">
                  <a16:creationId xmlns:a16="http://schemas.microsoft.com/office/drawing/2014/main" id="{E10886C4-FCFC-0043-AF90-E805DAFFB002}"/>
                </a:ext>
              </a:extLst>
            </p:cNvPr>
            <p:cNvSpPr/>
            <p:nvPr/>
          </p:nvSpPr>
          <p:spPr>
            <a:xfrm flipH="1">
              <a:off x="8481832" y="2515146"/>
              <a:ext cx="423491" cy="822325"/>
            </a:xfrm>
            <a:custGeom>
              <a:avLst/>
              <a:gdLst>
                <a:gd name="connsiteX0" fmla="*/ 0 w 473075"/>
                <a:gd name="connsiteY0" fmla="*/ 0 h 822325"/>
                <a:gd name="connsiteX1" fmla="*/ 92075 w 473075"/>
                <a:gd name="connsiteY1" fmla="*/ 3175 h 822325"/>
                <a:gd name="connsiteX2" fmla="*/ 171450 w 473075"/>
                <a:gd name="connsiteY2" fmla="*/ 6350 h 822325"/>
                <a:gd name="connsiteX3" fmla="*/ 228600 w 473075"/>
                <a:gd name="connsiteY3" fmla="*/ 19050 h 822325"/>
                <a:gd name="connsiteX4" fmla="*/ 250825 w 473075"/>
                <a:gd name="connsiteY4" fmla="*/ 25400 h 822325"/>
                <a:gd name="connsiteX5" fmla="*/ 279400 w 473075"/>
                <a:gd name="connsiteY5" fmla="*/ 47625 h 822325"/>
                <a:gd name="connsiteX6" fmla="*/ 301625 w 473075"/>
                <a:gd name="connsiteY6" fmla="*/ 95250 h 822325"/>
                <a:gd name="connsiteX7" fmla="*/ 320675 w 473075"/>
                <a:gd name="connsiteY7" fmla="*/ 180975 h 822325"/>
                <a:gd name="connsiteX8" fmla="*/ 358775 w 473075"/>
                <a:gd name="connsiteY8" fmla="*/ 365125 h 822325"/>
                <a:gd name="connsiteX9" fmla="*/ 409575 w 473075"/>
                <a:gd name="connsiteY9" fmla="*/ 577850 h 822325"/>
                <a:gd name="connsiteX10" fmla="*/ 473075 w 473075"/>
                <a:gd name="connsiteY10" fmla="*/ 822325 h 82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3075" h="822325">
                  <a:moveTo>
                    <a:pt x="0" y="0"/>
                  </a:moveTo>
                  <a:lnTo>
                    <a:pt x="92075" y="3175"/>
                  </a:lnTo>
                  <a:cubicBezTo>
                    <a:pt x="120650" y="4233"/>
                    <a:pt x="148696" y="3704"/>
                    <a:pt x="171450" y="6350"/>
                  </a:cubicBezTo>
                  <a:cubicBezTo>
                    <a:pt x="194204" y="8996"/>
                    <a:pt x="215371" y="15875"/>
                    <a:pt x="228600" y="19050"/>
                  </a:cubicBezTo>
                  <a:cubicBezTo>
                    <a:pt x="241829" y="22225"/>
                    <a:pt x="242358" y="20637"/>
                    <a:pt x="250825" y="25400"/>
                  </a:cubicBezTo>
                  <a:cubicBezTo>
                    <a:pt x="259292" y="30163"/>
                    <a:pt x="270933" y="35983"/>
                    <a:pt x="279400" y="47625"/>
                  </a:cubicBezTo>
                  <a:cubicBezTo>
                    <a:pt x="287867" y="59267"/>
                    <a:pt x="294746" y="73025"/>
                    <a:pt x="301625" y="95250"/>
                  </a:cubicBezTo>
                  <a:cubicBezTo>
                    <a:pt x="308504" y="117475"/>
                    <a:pt x="311150" y="135996"/>
                    <a:pt x="320675" y="180975"/>
                  </a:cubicBezTo>
                  <a:cubicBezTo>
                    <a:pt x="330200" y="225954"/>
                    <a:pt x="343958" y="298979"/>
                    <a:pt x="358775" y="365125"/>
                  </a:cubicBezTo>
                  <a:cubicBezTo>
                    <a:pt x="373592" y="431271"/>
                    <a:pt x="390525" y="501650"/>
                    <a:pt x="409575" y="577850"/>
                  </a:cubicBezTo>
                  <a:cubicBezTo>
                    <a:pt x="428625" y="654050"/>
                    <a:pt x="450850" y="738187"/>
                    <a:pt x="473075" y="822325"/>
                  </a:cubicBezTo>
                </a:path>
              </a:pathLst>
            </a:custGeom>
            <a:grp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Calibri Light" panose="020F0302020204030204" pitchFamily="34" charset="0"/>
                <a:cs typeface="Calibri Light" panose="020F0302020204030204" pitchFamily="34" charset="0"/>
              </a:endParaRPr>
            </a:p>
          </p:txBody>
        </p:sp>
        <p:cxnSp>
          <p:nvCxnSpPr>
            <p:cNvPr id="21" name="Straight Connector 20">
              <a:extLst>
                <a:ext uri="{FF2B5EF4-FFF2-40B4-BE49-F238E27FC236}">
                  <a16:creationId xmlns:a16="http://schemas.microsoft.com/office/drawing/2014/main" id="{FAC273E3-C687-FE4F-BB97-54166B79A0AC}"/>
                </a:ext>
              </a:extLst>
            </p:cNvPr>
            <p:cNvCxnSpPr>
              <a:cxnSpLocks/>
            </p:cNvCxnSpPr>
            <p:nvPr/>
          </p:nvCxnSpPr>
          <p:spPr>
            <a:xfrm flipH="1">
              <a:off x="8634092" y="2514805"/>
              <a:ext cx="368879" cy="0"/>
            </a:xfrm>
            <a:prstGeom prst="line">
              <a:avLst/>
            </a:prstGeom>
            <a:grpFill/>
            <a:ln w="38100">
              <a:solidFill>
                <a:schemeClr val="tx1"/>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A65B3F8-BFF6-FF4D-A58E-6E1977D50281}"/>
                </a:ext>
              </a:extLst>
            </p:cNvPr>
            <p:cNvCxnSpPr>
              <a:cxnSpLocks/>
            </p:cNvCxnSpPr>
            <p:nvPr/>
          </p:nvCxnSpPr>
          <p:spPr>
            <a:xfrm flipH="1" flipV="1">
              <a:off x="8640447" y="2518730"/>
              <a:ext cx="0" cy="818126"/>
            </a:xfrm>
            <a:prstGeom prst="line">
              <a:avLst/>
            </a:prstGeom>
            <a:grpFill/>
            <a:ln w="38100">
              <a:solidFill>
                <a:schemeClr val="tx1"/>
              </a:solidFill>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9C140335-8040-164E-AFA5-43AD5F32ADC9}"/>
                </a:ext>
              </a:extLst>
            </p:cNvPr>
            <p:cNvSpPr txBox="1"/>
            <p:nvPr/>
          </p:nvSpPr>
          <p:spPr>
            <a:xfrm flipH="1">
              <a:off x="8683638" y="2853735"/>
              <a:ext cx="299154" cy="164360"/>
            </a:xfrm>
            <a:prstGeom prst="rect">
              <a:avLst/>
            </a:prstGeom>
            <a:grpFill/>
          </p:spPr>
          <p:txBody>
            <a:bodyPr wrap="square" lIns="0" tIns="0" rIns="0" bIns="0" rtlCol="0">
              <a:spAutoFit/>
            </a:bodyPr>
            <a:lstStyle/>
            <a:p>
              <a:r>
                <a:rPr lang="en-GB" sz="1600" dirty="0">
                  <a:latin typeface="Calibri Light" panose="020F0302020204030204" pitchFamily="34" charset="0"/>
                  <a:cs typeface="Calibri Light" panose="020F0302020204030204" pitchFamily="34" charset="0"/>
                </a:rPr>
                <a:t>Ideal response</a:t>
              </a:r>
            </a:p>
          </p:txBody>
        </p:sp>
        <p:sp>
          <p:nvSpPr>
            <p:cNvPr id="24" name="TextBox 23">
              <a:extLst>
                <a:ext uri="{FF2B5EF4-FFF2-40B4-BE49-F238E27FC236}">
                  <a16:creationId xmlns:a16="http://schemas.microsoft.com/office/drawing/2014/main" id="{94E94E30-B096-4C42-91F1-DC6E6D0C7421}"/>
                </a:ext>
              </a:extLst>
            </p:cNvPr>
            <p:cNvSpPr txBox="1"/>
            <p:nvPr/>
          </p:nvSpPr>
          <p:spPr>
            <a:xfrm flipH="1">
              <a:off x="7944122" y="2632316"/>
              <a:ext cx="244499" cy="246540"/>
            </a:xfrm>
            <a:prstGeom prst="rect">
              <a:avLst/>
            </a:prstGeom>
            <a:grpFill/>
          </p:spPr>
          <p:txBody>
            <a:bodyPr wrap="square" lIns="0" tIns="0" rIns="0" bIns="0" rtlCol="0">
              <a:spAutoFit/>
            </a:bodyPr>
            <a:lstStyle/>
            <a:p>
              <a:r>
                <a:rPr lang="en-GB" sz="1600" dirty="0">
                  <a:solidFill>
                    <a:schemeClr val="accent2"/>
                  </a:solidFill>
                  <a:latin typeface="Calibri Light" panose="020F0302020204030204" pitchFamily="34" charset="0"/>
                  <a:cs typeface="Calibri Light" panose="020F0302020204030204" pitchFamily="34" charset="0"/>
                </a:rPr>
                <a:t>1</a:t>
              </a:r>
              <a:r>
                <a:rPr lang="en-GB" sz="1600" baseline="30000" dirty="0">
                  <a:solidFill>
                    <a:schemeClr val="accent2"/>
                  </a:solidFill>
                  <a:latin typeface="Calibri Light" panose="020F0302020204030204" pitchFamily="34" charset="0"/>
                  <a:cs typeface="Calibri Light" panose="020F0302020204030204" pitchFamily="34" charset="0"/>
                </a:rPr>
                <a:t>st</a:t>
              </a:r>
              <a:r>
                <a:rPr lang="en-GB" sz="1600" dirty="0">
                  <a:solidFill>
                    <a:schemeClr val="accent2"/>
                  </a:solidFill>
                  <a:latin typeface="Calibri Light" panose="020F0302020204030204" pitchFamily="34" charset="0"/>
                  <a:cs typeface="Calibri Light" panose="020F0302020204030204" pitchFamily="34" charset="0"/>
                </a:rPr>
                <a:t> order (1 corner)</a:t>
              </a:r>
            </a:p>
          </p:txBody>
        </p:sp>
        <p:sp>
          <p:nvSpPr>
            <p:cNvPr id="25" name="TextBox 24">
              <a:extLst>
                <a:ext uri="{FF2B5EF4-FFF2-40B4-BE49-F238E27FC236}">
                  <a16:creationId xmlns:a16="http://schemas.microsoft.com/office/drawing/2014/main" id="{A0B46C40-B4E9-A642-95E0-DE70745FDEF0}"/>
                </a:ext>
              </a:extLst>
            </p:cNvPr>
            <p:cNvSpPr txBox="1"/>
            <p:nvPr/>
          </p:nvSpPr>
          <p:spPr>
            <a:xfrm flipH="1">
              <a:off x="7986518" y="3093544"/>
              <a:ext cx="330210" cy="164360"/>
            </a:xfrm>
            <a:prstGeom prst="rect">
              <a:avLst/>
            </a:prstGeom>
            <a:grpFill/>
          </p:spPr>
          <p:txBody>
            <a:bodyPr wrap="square" lIns="0" tIns="0" rIns="0" bIns="0" rtlCol="0">
              <a:spAutoFit/>
            </a:bodyPr>
            <a:lstStyle/>
            <a:p>
              <a:r>
                <a:rPr lang="en-GB" sz="1600" dirty="0">
                  <a:latin typeface="Calibri Light" panose="020F0302020204030204" pitchFamily="34" charset="0"/>
                  <a:cs typeface="Calibri Light" panose="020F0302020204030204" pitchFamily="34" charset="0"/>
                </a:rPr>
                <a:t>Increasing filter order</a:t>
              </a:r>
            </a:p>
          </p:txBody>
        </p:sp>
        <p:sp>
          <p:nvSpPr>
            <p:cNvPr id="26" name="Rectangle 25">
              <a:extLst>
                <a:ext uri="{FF2B5EF4-FFF2-40B4-BE49-F238E27FC236}">
                  <a16:creationId xmlns:a16="http://schemas.microsoft.com/office/drawing/2014/main" id="{210033B1-8B2D-544F-B9DD-15A09CF5C4B3}"/>
                </a:ext>
              </a:extLst>
            </p:cNvPr>
            <p:cNvSpPr/>
            <p:nvPr/>
          </p:nvSpPr>
          <p:spPr>
            <a:xfrm flipH="1">
              <a:off x="8401333" y="2869124"/>
              <a:ext cx="74620" cy="82180"/>
            </a:xfrm>
            <a:prstGeom prst="rect">
              <a:avLst/>
            </a:prstGeom>
            <a:grpFill/>
          </p:spPr>
          <p:txBody>
            <a:bodyPr wrap="square" lIns="0" tIns="0" rIns="0" bIns="0">
              <a:spAutoFit/>
            </a:bodyPr>
            <a:lstStyle/>
            <a:p>
              <a:r>
                <a:rPr lang="en-GB" sz="1600" dirty="0">
                  <a:solidFill>
                    <a:schemeClr val="accent4"/>
                  </a:solidFill>
                  <a:latin typeface="Calibri Light" panose="020F0302020204030204" pitchFamily="34" charset="0"/>
                  <a:cs typeface="Calibri Light" panose="020F0302020204030204" pitchFamily="34" charset="0"/>
                </a:rPr>
                <a:t>3</a:t>
              </a:r>
              <a:r>
                <a:rPr lang="en-GB" sz="1600" baseline="30000" dirty="0">
                  <a:solidFill>
                    <a:schemeClr val="accent4"/>
                  </a:solidFill>
                  <a:latin typeface="Calibri Light" panose="020F0302020204030204" pitchFamily="34" charset="0"/>
                  <a:cs typeface="Calibri Light" panose="020F0302020204030204" pitchFamily="34" charset="0"/>
                </a:rPr>
                <a:t>rd</a:t>
              </a:r>
              <a:r>
                <a:rPr lang="en-GB" sz="1600" dirty="0">
                  <a:solidFill>
                    <a:schemeClr val="accent4"/>
                  </a:solidFill>
                  <a:latin typeface="Calibri Light" panose="020F0302020204030204" pitchFamily="34" charset="0"/>
                  <a:cs typeface="Calibri Light" panose="020F0302020204030204" pitchFamily="34" charset="0"/>
                </a:rPr>
                <a:t> </a:t>
              </a:r>
            </a:p>
          </p:txBody>
        </p:sp>
        <p:sp>
          <p:nvSpPr>
            <p:cNvPr id="27" name="Rectangle 26">
              <a:extLst>
                <a:ext uri="{FF2B5EF4-FFF2-40B4-BE49-F238E27FC236}">
                  <a16:creationId xmlns:a16="http://schemas.microsoft.com/office/drawing/2014/main" id="{B03D212D-4E17-8843-834D-4C1F84DA3048}"/>
                </a:ext>
              </a:extLst>
            </p:cNvPr>
            <p:cNvSpPr/>
            <p:nvPr/>
          </p:nvSpPr>
          <p:spPr>
            <a:xfrm flipH="1">
              <a:off x="8474546" y="3026006"/>
              <a:ext cx="70315" cy="82180"/>
            </a:xfrm>
            <a:prstGeom prst="rect">
              <a:avLst/>
            </a:prstGeom>
            <a:grpFill/>
          </p:spPr>
          <p:txBody>
            <a:bodyPr wrap="square" lIns="0" tIns="0" rIns="0" bIns="0">
              <a:spAutoFit/>
            </a:bodyPr>
            <a:lstStyle/>
            <a:p>
              <a:r>
                <a:rPr lang="en-GB" sz="1600" dirty="0">
                  <a:solidFill>
                    <a:schemeClr val="accent5"/>
                  </a:solidFill>
                  <a:latin typeface="Calibri Light" panose="020F0302020204030204" pitchFamily="34" charset="0"/>
                  <a:cs typeface="Calibri Light" panose="020F0302020204030204" pitchFamily="34" charset="0"/>
                </a:rPr>
                <a:t>6</a:t>
              </a:r>
              <a:r>
                <a:rPr lang="en-GB" sz="1600" baseline="30000" dirty="0">
                  <a:solidFill>
                    <a:schemeClr val="accent5"/>
                  </a:solidFill>
                  <a:latin typeface="Calibri Light" panose="020F0302020204030204" pitchFamily="34" charset="0"/>
                  <a:cs typeface="Calibri Light" panose="020F0302020204030204" pitchFamily="34" charset="0"/>
                </a:rPr>
                <a:t>th</a:t>
              </a:r>
              <a:r>
                <a:rPr lang="en-GB" sz="1600" baseline="30000" dirty="0">
                  <a:solidFill>
                    <a:srgbClr val="2F528F"/>
                  </a:solidFill>
                  <a:latin typeface="Calibri Light" panose="020F0302020204030204" pitchFamily="34" charset="0"/>
                  <a:cs typeface="Calibri Light" panose="020F0302020204030204" pitchFamily="34" charset="0"/>
                </a:rPr>
                <a:t> </a:t>
              </a:r>
              <a:endParaRPr lang="en-GB" sz="1600" dirty="0">
                <a:solidFill>
                  <a:srgbClr val="2F528F"/>
                </a:solidFill>
                <a:latin typeface="Calibri Light" panose="020F0302020204030204" pitchFamily="34" charset="0"/>
                <a:cs typeface="Calibri Light" panose="020F0302020204030204" pitchFamily="34" charset="0"/>
              </a:endParaRPr>
            </a:p>
          </p:txBody>
        </p:sp>
        <p:sp>
          <p:nvSpPr>
            <p:cNvPr id="28" name="TextBox 27">
              <a:extLst>
                <a:ext uri="{FF2B5EF4-FFF2-40B4-BE49-F238E27FC236}">
                  <a16:creationId xmlns:a16="http://schemas.microsoft.com/office/drawing/2014/main" id="{E358302E-232B-2A41-9088-F32DA51073C2}"/>
                </a:ext>
              </a:extLst>
            </p:cNvPr>
            <p:cNvSpPr txBox="1"/>
            <p:nvPr/>
          </p:nvSpPr>
          <p:spPr>
            <a:xfrm>
              <a:off x="8330908" y="2133109"/>
              <a:ext cx="744641" cy="270806"/>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wrap="square" lIns="36000" tIns="36000" rIns="36000" bIns="36000" rtlCol="0">
              <a:spAutoFit/>
            </a:bodyPr>
            <a:lstStyle/>
            <a:p>
              <a:r>
                <a:rPr lang="en-GB" sz="2400" dirty="0">
                  <a:solidFill>
                    <a:schemeClr val="tx1"/>
                  </a:solidFill>
                  <a:latin typeface="Calibri Light" panose="020F0302020204030204" pitchFamily="34" charset="0"/>
                  <a:cs typeface="Calibri Light" panose="020F0302020204030204" pitchFamily="34" charset="0"/>
                </a:rPr>
                <a:t>High-pass Butterworth filter</a:t>
              </a:r>
            </a:p>
          </p:txBody>
        </p:sp>
        <p:sp>
          <p:nvSpPr>
            <p:cNvPr id="29" name="TextBox 28">
              <a:extLst>
                <a:ext uri="{FF2B5EF4-FFF2-40B4-BE49-F238E27FC236}">
                  <a16:creationId xmlns:a16="http://schemas.microsoft.com/office/drawing/2014/main" id="{3E15098C-B1AE-1F49-A5DD-87B56331F2FC}"/>
                </a:ext>
              </a:extLst>
            </p:cNvPr>
            <p:cNvSpPr txBox="1"/>
            <p:nvPr/>
          </p:nvSpPr>
          <p:spPr>
            <a:xfrm flipH="1">
              <a:off x="7990235" y="2469841"/>
              <a:ext cx="515175" cy="164360"/>
            </a:xfrm>
            <a:prstGeom prst="rect">
              <a:avLst/>
            </a:prstGeom>
            <a:grpFill/>
          </p:spPr>
          <p:txBody>
            <a:bodyPr wrap="square" lIns="0" tIns="0" rIns="0" bIns="0" rtlCol="0">
              <a:spAutoFit/>
            </a:bodyPr>
            <a:lstStyle/>
            <a:p>
              <a:r>
                <a:rPr lang="en-GB" sz="1600" dirty="0">
                  <a:latin typeface="Calibri Light" panose="020F0302020204030204" pitchFamily="34" charset="0"/>
                  <a:cs typeface="Calibri Light" panose="020F0302020204030204" pitchFamily="34" charset="0"/>
                </a:rPr>
                <a:t>Lower frequencies removed</a:t>
              </a:r>
            </a:p>
          </p:txBody>
        </p:sp>
        <p:sp>
          <p:nvSpPr>
            <p:cNvPr id="30" name="Arc 29">
              <a:extLst>
                <a:ext uri="{FF2B5EF4-FFF2-40B4-BE49-F238E27FC236}">
                  <a16:creationId xmlns:a16="http://schemas.microsoft.com/office/drawing/2014/main" id="{444B2BCC-3893-8846-BE40-76B3A7DFB8A6}"/>
                </a:ext>
              </a:extLst>
            </p:cNvPr>
            <p:cNvSpPr/>
            <p:nvPr/>
          </p:nvSpPr>
          <p:spPr>
            <a:xfrm rot="9745530">
              <a:off x="8106530" y="2316653"/>
              <a:ext cx="771263" cy="914708"/>
            </a:xfrm>
            <a:prstGeom prst="arc">
              <a:avLst/>
            </a:prstGeom>
            <a:grpFill/>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latin typeface="Calibri Light" panose="020F0302020204030204" pitchFamily="34" charset="0"/>
                <a:cs typeface="Calibri Light" panose="020F0302020204030204" pitchFamily="34" charset="0"/>
              </a:endParaRPr>
            </a:p>
          </p:txBody>
        </p:sp>
      </p:grpSp>
      <p:grpSp>
        <p:nvGrpSpPr>
          <p:cNvPr id="33" name="Group 32">
            <a:extLst>
              <a:ext uri="{FF2B5EF4-FFF2-40B4-BE49-F238E27FC236}">
                <a16:creationId xmlns:a16="http://schemas.microsoft.com/office/drawing/2014/main" id="{CB6844E9-6467-BB47-8B93-EBB81AA00A13}"/>
              </a:ext>
            </a:extLst>
          </p:cNvPr>
          <p:cNvGrpSpPr/>
          <p:nvPr/>
        </p:nvGrpSpPr>
        <p:grpSpPr>
          <a:xfrm>
            <a:off x="6115801" y="1503427"/>
            <a:ext cx="5770467" cy="4157144"/>
            <a:chOff x="9243510" y="1409161"/>
            <a:chExt cx="2992470" cy="2117524"/>
          </a:xfrm>
        </p:grpSpPr>
        <p:pic>
          <p:nvPicPr>
            <p:cNvPr id="4" name="Picture 3" descr="Chart&#10;&#10;Description automatically generated">
              <a:extLst>
                <a:ext uri="{FF2B5EF4-FFF2-40B4-BE49-F238E27FC236}">
                  <a16:creationId xmlns:a16="http://schemas.microsoft.com/office/drawing/2014/main" id="{C85FA139-DDF0-044D-8992-E1CB8AEEC753}"/>
                </a:ext>
              </a:extLst>
            </p:cNvPr>
            <p:cNvPicPr>
              <a:picLocks noChangeAspect="1"/>
            </p:cNvPicPr>
            <p:nvPr/>
          </p:nvPicPr>
          <p:blipFill rotWithShape="1">
            <a:blip r:embed="rId3"/>
            <a:srcRect l="10199" t="13880" r="11445" b="14069"/>
            <a:stretch/>
          </p:blipFill>
          <p:spPr>
            <a:xfrm>
              <a:off x="9292894" y="1409161"/>
              <a:ext cx="2885158" cy="2093850"/>
            </a:xfrm>
            <a:prstGeom prst="rect">
              <a:avLst/>
            </a:prstGeom>
          </p:spPr>
        </p:pic>
        <p:sp>
          <p:nvSpPr>
            <p:cNvPr id="5" name="TextBox 4">
              <a:extLst>
                <a:ext uri="{FF2B5EF4-FFF2-40B4-BE49-F238E27FC236}">
                  <a16:creationId xmlns:a16="http://schemas.microsoft.com/office/drawing/2014/main" id="{C21B21E8-8A52-904D-94B5-3A13F02B69B3}"/>
                </a:ext>
              </a:extLst>
            </p:cNvPr>
            <p:cNvSpPr txBox="1"/>
            <p:nvPr/>
          </p:nvSpPr>
          <p:spPr>
            <a:xfrm>
              <a:off x="10005307" y="1514136"/>
              <a:ext cx="666097" cy="520187"/>
            </a:xfrm>
            <a:prstGeom prst="rect">
              <a:avLst/>
            </a:prstGeom>
            <a:noFill/>
            <a:ln w="6350">
              <a:noFill/>
            </a:ln>
          </p:spPr>
          <p:txBody>
            <a:bodyPr wrap="square" lIns="18000" tIns="18000" rIns="18000" bIns="18000" rtlCol="0">
              <a:spAutoFit/>
            </a:bodyPr>
            <a:lstStyle/>
            <a:p>
              <a:r>
                <a:rPr lang="en-GB" sz="1600" dirty="0">
                  <a:solidFill>
                    <a:srgbClr val="03173A"/>
                  </a:solidFill>
                  <a:latin typeface="+mj-lt"/>
                </a:rPr>
                <a:t>Noise biases predominant period to very high values</a:t>
              </a:r>
            </a:p>
          </p:txBody>
        </p:sp>
        <p:sp>
          <p:nvSpPr>
            <p:cNvPr id="6" name="TextBox 5">
              <a:extLst>
                <a:ext uri="{FF2B5EF4-FFF2-40B4-BE49-F238E27FC236}">
                  <a16:creationId xmlns:a16="http://schemas.microsoft.com/office/drawing/2014/main" id="{0B6AFF47-850D-6D43-AC43-B69CCF796EB2}"/>
                </a:ext>
              </a:extLst>
            </p:cNvPr>
            <p:cNvSpPr txBox="1"/>
            <p:nvPr/>
          </p:nvSpPr>
          <p:spPr>
            <a:xfrm>
              <a:off x="11028798" y="2537722"/>
              <a:ext cx="789734" cy="269352"/>
            </a:xfrm>
            <a:prstGeom prst="rect">
              <a:avLst/>
            </a:prstGeom>
            <a:noFill/>
            <a:ln w="6350">
              <a:noFill/>
            </a:ln>
          </p:spPr>
          <p:txBody>
            <a:bodyPr wrap="square" lIns="18000" tIns="18000" rIns="18000" bIns="18000" rtlCol="0">
              <a:spAutoFit/>
            </a:bodyPr>
            <a:lstStyle/>
            <a:p>
              <a:r>
                <a:rPr lang="en-GB" sz="1600" dirty="0">
                  <a:solidFill>
                    <a:srgbClr val="03173A"/>
                  </a:solidFill>
                  <a:latin typeface="+mj-lt"/>
                </a:rPr>
                <a:t>Predominant period plateaued</a:t>
              </a:r>
            </a:p>
          </p:txBody>
        </p:sp>
        <p:sp>
          <p:nvSpPr>
            <p:cNvPr id="7" name="Arc 8">
              <a:extLst>
                <a:ext uri="{FF2B5EF4-FFF2-40B4-BE49-F238E27FC236}">
                  <a16:creationId xmlns:a16="http://schemas.microsoft.com/office/drawing/2014/main" id="{9101117D-9361-3240-83B1-2D66B0DC55F2}"/>
                </a:ext>
              </a:extLst>
            </p:cNvPr>
            <p:cNvSpPr/>
            <p:nvPr/>
          </p:nvSpPr>
          <p:spPr>
            <a:xfrm rot="10800000" flipH="1">
              <a:off x="9964074" y="1970692"/>
              <a:ext cx="411996" cy="195196"/>
            </a:xfrm>
            <a:custGeom>
              <a:avLst/>
              <a:gdLst>
                <a:gd name="connsiteX0" fmla="*/ 50800 w 101600"/>
                <a:gd name="connsiteY0" fmla="*/ 0 h 2103437"/>
                <a:gd name="connsiteX1" fmla="*/ 101600 w 101600"/>
                <a:gd name="connsiteY1" fmla="*/ 1051719 h 2103437"/>
                <a:gd name="connsiteX2" fmla="*/ 50800 w 101600"/>
                <a:gd name="connsiteY2" fmla="*/ 1051719 h 2103437"/>
                <a:gd name="connsiteX3" fmla="*/ 50800 w 101600"/>
                <a:gd name="connsiteY3" fmla="*/ 0 h 2103437"/>
                <a:gd name="connsiteX0" fmla="*/ 50800 w 101600"/>
                <a:gd name="connsiteY0" fmla="*/ 0 h 2103437"/>
                <a:gd name="connsiteX1" fmla="*/ 101600 w 101600"/>
                <a:gd name="connsiteY1" fmla="*/ 1051719 h 2103437"/>
                <a:gd name="connsiteX0" fmla="*/ 0 w 1083734"/>
                <a:gd name="connsiteY0" fmla="*/ 0 h 1339585"/>
                <a:gd name="connsiteX1" fmla="*/ 50800 w 1083734"/>
                <a:gd name="connsiteY1" fmla="*/ 1051719 h 1339585"/>
                <a:gd name="connsiteX2" fmla="*/ 0 w 1083734"/>
                <a:gd name="connsiteY2" fmla="*/ 1051719 h 1339585"/>
                <a:gd name="connsiteX3" fmla="*/ 0 w 1083734"/>
                <a:gd name="connsiteY3" fmla="*/ 0 h 1339585"/>
                <a:gd name="connsiteX0" fmla="*/ 0 w 1083734"/>
                <a:gd name="connsiteY0" fmla="*/ 0 h 1339585"/>
                <a:gd name="connsiteX1" fmla="*/ 1083734 w 1083734"/>
                <a:gd name="connsiteY1" fmla="*/ 1339585 h 1339585"/>
                <a:gd name="connsiteX0" fmla="*/ 0 w 1141150"/>
                <a:gd name="connsiteY0" fmla="*/ 0 h 1339585"/>
                <a:gd name="connsiteX1" fmla="*/ 50800 w 1141150"/>
                <a:gd name="connsiteY1" fmla="*/ 1051719 h 1339585"/>
                <a:gd name="connsiteX2" fmla="*/ 0 w 1141150"/>
                <a:gd name="connsiteY2" fmla="*/ 1051719 h 1339585"/>
                <a:gd name="connsiteX3" fmla="*/ 0 w 1141150"/>
                <a:gd name="connsiteY3" fmla="*/ 0 h 1339585"/>
                <a:gd name="connsiteX0" fmla="*/ 0 w 1141150"/>
                <a:gd name="connsiteY0" fmla="*/ 0 h 1339585"/>
                <a:gd name="connsiteX1" fmla="*/ 1083734 w 1141150"/>
                <a:gd name="connsiteY1" fmla="*/ 1339585 h 1339585"/>
                <a:gd name="connsiteX0" fmla="*/ 0 w 1335838"/>
                <a:gd name="connsiteY0" fmla="*/ 0 h 1721707"/>
                <a:gd name="connsiteX1" fmla="*/ 50800 w 1335838"/>
                <a:gd name="connsiteY1" fmla="*/ 1051719 h 1721707"/>
                <a:gd name="connsiteX2" fmla="*/ 0 w 1335838"/>
                <a:gd name="connsiteY2" fmla="*/ 1051719 h 1721707"/>
                <a:gd name="connsiteX3" fmla="*/ 0 w 1335838"/>
                <a:gd name="connsiteY3" fmla="*/ 0 h 1721707"/>
                <a:gd name="connsiteX0" fmla="*/ 0 w 1335838"/>
                <a:gd name="connsiteY0" fmla="*/ 0 h 1721707"/>
                <a:gd name="connsiteX1" fmla="*/ 1284637 w 1335838"/>
                <a:gd name="connsiteY1" fmla="*/ 1721707 h 1721707"/>
                <a:gd name="connsiteX0" fmla="*/ 0 w 1289669"/>
                <a:gd name="connsiteY0" fmla="*/ 0 h 1721707"/>
                <a:gd name="connsiteX1" fmla="*/ 50800 w 1289669"/>
                <a:gd name="connsiteY1" fmla="*/ 1051719 h 1721707"/>
                <a:gd name="connsiteX2" fmla="*/ 0 w 1289669"/>
                <a:gd name="connsiteY2" fmla="*/ 1051719 h 1721707"/>
                <a:gd name="connsiteX3" fmla="*/ 0 w 1289669"/>
                <a:gd name="connsiteY3" fmla="*/ 0 h 1721707"/>
                <a:gd name="connsiteX0" fmla="*/ 0 w 1289669"/>
                <a:gd name="connsiteY0" fmla="*/ 0 h 1721707"/>
                <a:gd name="connsiteX1" fmla="*/ 1284637 w 1289669"/>
                <a:gd name="connsiteY1" fmla="*/ 1721707 h 1721707"/>
                <a:gd name="connsiteX0" fmla="*/ 0 w 1018147"/>
                <a:gd name="connsiteY0" fmla="*/ 14356 h 1110304"/>
                <a:gd name="connsiteX1" fmla="*/ 50800 w 1018147"/>
                <a:gd name="connsiteY1" fmla="*/ 1066075 h 1110304"/>
                <a:gd name="connsiteX2" fmla="*/ 0 w 1018147"/>
                <a:gd name="connsiteY2" fmla="*/ 1066075 h 1110304"/>
                <a:gd name="connsiteX3" fmla="*/ 0 w 1018147"/>
                <a:gd name="connsiteY3" fmla="*/ 14356 h 1110304"/>
                <a:gd name="connsiteX0" fmla="*/ 0 w 1018147"/>
                <a:gd name="connsiteY0" fmla="*/ 14356 h 1110304"/>
                <a:gd name="connsiteX1" fmla="*/ 1011920 w 1018147"/>
                <a:gd name="connsiteY1" fmla="*/ 1110304 h 1110304"/>
                <a:gd name="connsiteX0" fmla="*/ 0 w 1012344"/>
                <a:gd name="connsiteY0" fmla="*/ 2859 h 1098807"/>
                <a:gd name="connsiteX1" fmla="*/ 50800 w 1012344"/>
                <a:gd name="connsiteY1" fmla="*/ 1054578 h 1098807"/>
                <a:gd name="connsiteX2" fmla="*/ 0 w 1012344"/>
                <a:gd name="connsiteY2" fmla="*/ 1054578 h 1098807"/>
                <a:gd name="connsiteX3" fmla="*/ 0 w 1012344"/>
                <a:gd name="connsiteY3" fmla="*/ 2859 h 1098807"/>
                <a:gd name="connsiteX0" fmla="*/ 0 w 1012344"/>
                <a:gd name="connsiteY0" fmla="*/ 2859 h 1098807"/>
                <a:gd name="connsiteX1" fmla="*/ 1011920 w 1012344"/>
                <a:gd name="connsiteY1" fmla="*/ 1098807 h 1098807"/>
              </a:gdLst>
              <a:ahLst/>
              <a:cxnLst>
                <a:cxn ang="0">
                  <a:pos x="connsiteX0" y="connsiteY0"/>
                </a:cxn>
                <a:cxn ang="0">
                  <a:pos x="connsiteX1" y="connsiteY1"/>
                </a:cxn>
              </a:cxnLst>
              <a:rect l="l" t="t" r="r" b="b"/>
              <a:pathLst>
                <a:path w="1012344" h="1098807" stroke="0" extrusionOk="0">
                  <a:moveTo>
                    <a:pt x="0" y="2859"/>
                  </a:moveTo>
                  <a:cubicBezTo>
                    <a:pt x="28056" y="2859"/>
                    <a:pt x="50800" y="473730"/>
                    <a:pt x="50800" y="1054578"/>
                  </a:cubicBezTo>
                  <a:lnTo>
                    <a:pt x="0" y="1054578"/>
                  </a:lnTo>
                  <a:lnTo>
                    <a:pt x="0" y="2859"/>
                  </a:lnTo>
                  <a:close/>
                </a:path>
                <a:path w="1012344" h="1098807" fill="none">
                  <a:moveTo>
                    <a:pt x="0" y="2859"/>
                  </a:moveTo>
                  <a:cubicBezTo>
                    <a:pt x="28056" y="2859"/>
                    <a:pt x="1036006" y="-111017"/>
                    <a:pt x="1011920" y="1098807"/>
                  </a:cubicBezTo>
                </a:path>
              </a:pathLst>
            </a:custGeom>
            <a:ln w="12700">
              <a:solidFill>
                <a:schemeClr val="accent2"/>
              </a:solidFill>
              <a:headEnd type="arrow"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solidFill>
                  <a:schemeClr val="bg1"/>
                </a:solidFill>
              </a:endParaRPr>
            </a:p>
          </p:txBody>
        </p:sp>
        <p:sp>
          <p:nvSpPr>
            <p:cNvPr id="8" name="Arc 8">
              <a:extLst>
                <a:ext uri="{FF2B5EF4-FFF2-40B4-BE49-F238E27FC236}">
                  <a16:creationId xmlns:a16="http://schemas.microsoft.com/office/drawing/2014/main" id="{B803EB09-DDEC-634E-AE5D-8EA530A35BDA}"/>
                </a:ext>
              </a:extLst>
            </p:cNvPr>
            <p:cNvSpPr/>
            <p:nvPr/>
          </p:nvSpPr>
          <p:spPr>
            <a:xfrm rot="15964960">
              <a:off x="10711356" y="2818437"/>
              <a:ext cx="411996" cy="195196"/>
            </a:xfrm>
            <a:custGeom>
              <a:avLst/>
              <a:gdLst>
                <a:gd name="connsiteX0" fmla="*/ 50800 w 101600"/>
                <a:gd name="connsiteY0" fmla="*/ 0 h 2103437"/>
                <a:gd name="connsiteX1" fmla="*/ 101600 w 101600"/>
                <a:gd name="connsiteY1" fmla="*/ 1051719 h 2103437"/>
                <a:gd name="connsiteX2" fmla="*/ 50800 w 101600"/>
                <a:gd name="connsiteY2" fmla="*/ 1051719 h 2103437"/>
                <a:gd name="connsiteX3" fmla="*/ 50800 w 101600"/>
                <a:gd name="connsiteY3" fmla="*/ 0 h 2103437"/>
                <a:gd name="connsiteX0" fmla="*/ 50800 w 101600"/>
                <a:gd name="connsiteY0" fmla="*/ 0 h 2103437"/>
                <a:gd name="connsiteX1" fmla="*/ 101600 w 101600"/>
                <a:gd name="connsiteY1" fmla="*/ 1051719 h 2103437"/>
                <a:gd name="connsiteX0" fmla="*/ 0 w 1083734"/>
                <a:gd name="connsiteY0" fmla="*/ 0 h 1339585"/>
                <a:gd name="connsiteX1" fmla="*/ 50800 w 1083734"/>
                <a:gd name="connsiteY1" fmla="*/ 1051719 h 1339585"/>
                <a:gd name="connsiteX2" fmla="*/ 0 w 1083734"/>
                <a:gd name="connsiteY2" fmla="*/ 1051719 h 1339585"/>
                <a:gd name="connsiteX3" fmla="*/ 0 w 1083734"/>
                <a:gd name="connsiteY3" fmla="*/ 0 h 1339585"/>
                <a:gd name="connsiteX0" fmla="*/ 0 w 1083734"/>
                <a:gd name="connsiteY0" fmla="*/ 0 h 1339585"/>
                <a:gd name="connsiteX1" fmla="*/ 1083734 w 1083734"/>
                <a:gd name="connsiteY1" fmla="*/ 1339585 h 1339585"/>
                <a:gd name="connsiteX0" fmla="*/ 0 w 1141150"/>
                <a:gd name="connsiteY0" fmla="*/ 0 h 1339585"/>
                <a:gd name="connsiteX1" fmla="*/ 50800 w 1141150"/>
                <a:gd name="connsiteY1" fmla="*/ 1051719 h 1339585"/>
                <a:gd name="connsiteX2" fmla="*/ 0 w 1141150"/>
                <a:gd name="connsiteY2" fmla="*/ 1051719 h 1339585"/>
                <a:gd name="connsiteX3" fmla="*/ 0 w 1141150"/>
                <a:gd name="connsiteY3" fmla="*/ 0 h 1339585"/>
                <a:gd name="connsiteX0" fmla="*/ 0 w 1141150"/>
                <a:gd name="connsiteY0" fmla="*/ 0 h 1339585"/>
                <a:gd name="connsiteX1" fmla="*/ 1083734 w 1141150"/>
                <a:gd name="connsiteY1" fmla="*/ 1339585 h 1339585"/>
                <a:gd name="connsiteX0" fmla="*/ 0 w 1335838"/>
                <a:gd name="connsiteY0" fmla="*/ 0 h 1721707"/>
                <a:gd name="connsiteX1" fmla="*/ 50800 w 1335838"/>
                <a:gd name="connsiteY1" fmla="*/ 1051719 h 1721707"/>
                <a:gd name="connsiteX2" fmla="*/ 0 w 1335838"/>
                <a:gd name="connsiteY2" fmla="*/ 1051719 h 1721707"/>
                <a:gd name="connsiteX3" fmla="*/ 0 w 1335838"/>
                <a:gd name="connsiteY3" fmla="*/ 0 h 1721707"/>
                <a:gd name="connsiteX0" fmla="*/ 0 w 1335838"/>
                <a:gd name="connsiteY0" fmla="*/ 0 h 1721707"/>
                <a:gd name="connsiteX1" fmla="*/ 1284637 w 1335838"/>
                <a:gd name="connsiteY1" fmla="*/ 1721707 h 1721707"/>
                <a:gd name="connsiteX0" fmla="*/ 0 w 1289669"/>
                <a:gd name="connsiteY0" fmla="*/ 0 h 1721707"/>
                <a:gd name="connsiteX1" fmla="*/ 50800 w 1289669"/>
                <a:gd name="connsiteY1" fmla="*/ 1051719 h 1721707"/>
                <a:gd name="connsiteX2" fmla="*/ 0 w 1289669"/>
                <a:gd name="connsiteY2" fmla="*/ 1051719 h 1721707"/>
                <a:gd name="connsiteX3" fmla="*/ 0 w 1289669"/>
                <a:gd name="connsiteY3" fmla="*/ 0 h 1721707"/>
                <a:gd name="connsiteX0" fmla="*/ 0 w 1289669"/>
                <a:gd name="connsiteY0" fmla="*/ 0 h 1721707"/>
                <a:gd name="connsiteX1" fmla="*/ 1284637 w 1289669"/>
                <a:gd name="connsiteY1" fmla="*/ 1721707 h 1721707"/>
                <a:gd name="connsiteX0" fmla="*/ 0 w 1018147"/>
                <a:gd name="connsiteY0" fmla="*/ 14356 h 1110304"/>
                <a:gd name="connsiteX1" fmla="*/ 50800 w 1018147"/>
                <a:gd name="connsiteY1" fmla="*/ 1066075 h 1110304"/>
                <a:gd name="connsiteX2" fmla="*/ 0 w 1018147"/>
                <a:gd name="connsiteY2" fmla="*/ 1066075 h 1110304"/>
                <a:gd name="connsiteX3" fmla="*/ 0 w 1018147"/>
                <a:gd name="connsiteY3" fmla="*/ 14356 h 1110304"/>
                <a:gd name="connsiteX0" fmla="*/ 0 w 1018147"/>
                <a:gd name="connsiteY0" fmla="*/ 14356 h 1110304"/>
                <a:gd name="connsiteX1" fmla="*/ 1011920 w 1018147"/>
                <a:gd name="connsiteY1" fmla="*/ 1110304 h 1110304"/>
                <a:gd name="connsiteX0" fmla="*/ 0 w 1012344"/>
                <a:gd name="connsiteY0" fmla="*/ 2859 h 1098807"/>
                <a:gd name="connsiteX1" fmla="*/ 50800 w 1012344"/>
                <a:gd name="connsiteY1" fmla="*/ 1054578 h 1098807"/>
                <a:gd name="connsiteX2" fmla="*/ 0 w 1012344"/>
                <a:gd name="connsiteY2" fmla="*/ 1054578 h 1098807"/>
                <a:gd name="connsiteX3" fmla="*/ 0 w 1012344"/>
                <a:gd name="connsiteY3" fmla="*/ 2859 h 1098807"/>
                <a:gd name="connsiteX0" fmla="*/ 0 w 1012344"/>
                <a:gd name="connsiteY0" fmla="*/ 2859 h 1098807"/>
                <a:gd name="connsiteX1" fmla="*/ 1011920 w 1012344"/>
                <a:gd name="connsiteY1" fmla="*/ 1098807 h 1098807"/>
              </a:gdLst>
              <a:ahLst/>
              <a:cxnLst>
                <a:cxn ang="0">
                  <a:pos x="connsiteX0" y="connsiteY0"/>
                </a:cxn>
                <a:cxn ang="0">
                  <a:pos x="connsiteX1" y="connsiteY1"/>
                </a:cxn>
              </a:cxnLst>
              <a:rect l="l" t="t" r="r" b="b"/>
              <a:pathLst>
                <a:path w="1012344" h="1098807" stroke="0" extrusionOk="0">
                  <a:moveTo>
                    <a:pt x="0" y="2859"/>
                  </a:moveTo>
                  <a:cubicBezTo>
                    <a:pt x="28056" y="2859"/>
                    <a:pt x="50800" y="473730"/>
                    <a:pt x="50800" y="1054578"/>
                  </a:cubicBezTo>
                  <a:lnTo>
                    <a:pt x="0" y="1054578"/>
                  </a:lnTo>
                  <a:lnTo>
                    <a:pt x="0" y="2859"/>
                  </a:lnTo>
                  <a:close/>
                </a:path>
                <a:path w="1012344" h="1098807" fill="none">
                  <a:moveTo>
                    <a:pt x="0" y="2859"/>
                  </a:moveTo>
                  <a:cubicBezTo>
                    <a:pt x="28056" y="2859"/>
                    <a:pt x="1036006" y="-111017"/>
                    <a:pt x="1011920" y="1098807"/>
                  </a:cubicBezTo>
                </a:path>
              </a:pathLst>
            </a:custGeom>
            <a:ln w="12700">
              <a:solidFill>
                <a:schemeClr val="accent2"/>
              </a:solidFill>
              <a:headEnd type="arrow"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solidFill>
                  <a:schemeClr val="bg1"/>
                </a:solidFill>
              </a:endParaRPr>
            </a:p>
          </p:txBody>
        </p:sp>
        <p:sp>
          <p:nvSpPr>
            <p:cNvPr id="9" name="TextBox 8">
              <a:extLst>
                <a:ext uri="{FF2B5EF4-FFF2-40B4-BE49-F238E27FC236}">
                  <a16:creationId xmlns:a16="http://schemas.microsoft.com/office/drawing/2014/main" id="{D22E238B-64E7-6942-A96F-190DAFC6CA28}"/>
                </a:ext>
              </a:extLst>
            </p:cNvPr>
            <p:cNvSpPr txBox="1"/>
            <p:nvPr/>
          </p:nvSpPr>
          <p:spPr>
            <a:xfrm>
              <a:off x="10093097" y="2373971"/>
              <a:ext cx="789734" cy="520187"/>
            </a:xfrm>
            <a:prstGeom prst="rect">
              <a:avLst/>
            </a:prstGeom>
            <a:noFill/>
            <a:ln w="6350">
              <a:noFill/>
            </a:ln>
          </p:spPr>
          <p:txBody>
            <a:bodyPr wrap="square" lIns="18000" tIns="18000" rIns="18000" bIns="18000" rtlCol="0">
              <a:spAutoFit/>
            </a:bodyPr>
            <a:lstStyle/>
            <a:p>
              <a:r>
                <a:rPr lang="en-GB" sz="1600" dirty="0">
                  <a:solidFill>
                    <a:srgbClr val="03173A"/>
                  </a:solidFill>
                  <a:latin typeface="+mj-lt"/>
                </a:rPr>
                <a:t>4 stations recorded the event within 100 km</a:t>
              </a:r>
            </a:p>
          </p:txBody>
        </p:sp>
        <p:sp>
          <p:nvSpPr>
            <p:cNvPr id="10" name="Rectangle 9">
              <a:extLst>
                <a:ext uri="{FF2B5EF4-FFF2-40B4-BE49-F238E27FC236}">
                  <a16:creationId xmlns:a16="http://schemas.microsoft.com/office/drawing/2014/main" id="{529A5FA5-4264-5E4C-9D3E-D2AD50C4E984}"/>
                </a:ext>
              </a:extLst>
            </p:cNvPr>
            <p:cNvSpPr/>
            <p:nvPr/>
          </p:nvSpPr>
          <p:spPr>
            <a:xfrm>
              <a:off x="10824229" y="1486416"/>
              <a:ext cx="1411751" cy="297867"/>
            </a:xfrm>
            <a:prstGeom prst="rect">
              <a:avLst/>
            </a:prstGeom>
          </p:spPr>
          <p:txBody>
            <a:bodyPr wrap="square">
              <a:spAutoFit/>
            </a:bodyPr>
            <a:lstStyle/>
            <a:p>
              <a:r>
                <a:rPr lang="en-GB" sz="1600" dirty="0">
                  <a:latin typeface="Calibri Light" panose="020F0302020204030204" pitchFamily="34" charset="0"/>
                  <a:cs typeface="Calibri Light" panose="020F0302020204030204" pitchFamily="34" charset="0"/>
                </a:rPr>
                <a:t>Mw 8.3 </a:t>
              </a:r>
              <a:r>
                <a:rPr lang="en-GB" sz="1600" dirty="0" err="1">
                  <a:latin typeface="Calibri Light" panose="020F0302020204030204" pitchFamily="34" charset="0"/>
                  <a:cs typeface="Calibri Light" panose="020F0302020204030204" pitchFamily="34" charset="0"/>
                </a:rPr>
                <a:t>Tokachi-oki</a:t>
              </a:r>
              <a:r>
                <a:rPr lang="en-GB" sz="1600" dirty="0">
                  <a:latin typeface="Calibri Light" panose="020F0302020204030204" pitchFamily="34" charset="0"/>
                  <a:cs typeface="Calibri Light" panose="020F0302020204030204" pitchFamily="34" charset="0"/>
                </a:rPr>
                <a:t> earthquake</a:t>
              </a:r>
            </a:p>
          </p:txBody>
        </p:sp>
        <p:sp>
          <p:nvSpPr>
            <p:cNvPr id="31" name="TextBox 30">
              <a:extLst>
                <a:ext uri="{FF2B5EF4-FFF2-40B4-BE49-F238E27FC236}">
                  <a16:creationId xmlns:a16="http://schemas.microsoft.com/office/drawing/2014/main" id="{B9616715-7B22-4A45-BB16-159CFA5EF6F0}"/>
                </a:ext>
              </a:extLst>
            </p:cNvPr>
            <p:cNvSpPr txBox="1"/>
            <p:nvPr/>
          </p:nvSpPr>
          <p:spPr>
            <a:xfrm rot="16200000">
              <a:off x="8279237" y="2383626"/>
              <a:ext cx="2088000" cy="146841"/>
            </a:xfrm>
            <a:prstGeom prst="rect">
              <a:avLst/>
            </a:prstGeom>
            <a:solidFill>
              <a:schemeClr val="bg1"/>
            </a:solidFill>
            <a:ln w="6350">
              <a:noFill/>
            </a:ln>
          </p:spPr>
          <p:txBody>
            <a:bodyPr wrap="square" lIns="18000" tIns="18000" rIns="18000" bIns="18000" rtlCol="0">
              <a:spAutoFit/>
            </a:bodyPr>
            <a:lstStyle/>
            <a:p>
              <a:pPr algn="ctr"/>
              <a:r>
                <a:rPr lang="en-GB" sz="1600" dirty="0">
                  <a:latin typeface="+mj-lt"/>
                </a:rPr>
                <a:t>Maximum predominant period</a:t>
              </a:r>
            </a:p>
          </p:txBody>
        </p:sp>
        <p:sp>
          <p:nvSpPr>
            <p:cNvPr id="32" name="TextBox 31">
              <a:extLst>
                <a:ext uri="{FF2B5EF4-FFF2-40B4-BE49-F238E27FC236}">
                  <a16:creationId xmlns:a16="http://schemas.microsoft.com/office/drawing/2014/main" id="{22BD5795-4D33-5C4D-BE5E-76B305635B49}"/>
                </a:ext>
              </a:extLst>
            </p:cNvPr>
            <p:cNvSpPr txBox="1"/>
            <p:nvPr/>
          </p:nvSpPr>
          <p:spPr>
            <a:xfrm>
              <a:off x="9243510" y="3382407"/>
              <a:ext cx="2937600" cy="144278"/>
            </a:xfrm>
            <a:prstGeom prst="rect">
              <a:avLst/>
            </a:prstGeom>
            <a:solidFill>
              <a:schemeClr val="bg1"/>
            </a:solidFill>
            <a:ln w="6350">
              <a:noFill/>
            </a:ln>
          </p:spPr>
          <p:txBody>
            <a:bodyPr wrap="square" lIns="18000" tIns="18000" rIns="18000" bIns="18000" rtlCol="0">
              <a:spAutoFit/>
            </a:bodyPr>
            <a:lstStyle/>
            <a:p>
              <a:pPr algn="ctr"/>
              <a:r>
                <a:rPr lang="en-GB" sz="1600" dirty="0">
                  <a:latin typeface="+mj-lt"/>
                </a:rPr>
                <a:t>Cut-off frequency for </a:t>
              </a:r>
              <a:r>
                <a:rPr lang="en-GB" sz="1600" dirty="0" err="1">
                  <a:latin typeface="+mj-lt"/>
                </a:rPr>
                <a:t>highpass</a:t>
              </a:r>
              <a:r>
                <a:rPr lang="en-GB" sz="1600" dirty="0">
                  <a:latin typeface="+mj-lt"/>
                </a:rPr>
                <a:t> filter (Hz)</a:t>
              </a:r>
            </a:p>
          </p:txBody>
        </p:sp>
      </p:grpSp>
      <p:sp>
        <p:nvSpPr>
          <p:cNvPr id="35" name="Parallelogram 34">
            <a:extLst>
              <a:ext uri="{FF2B5EF4-FFF2-40B4-BE49-F238E27FC236}">
                <a16:creationId xmlns:a16="http://schemas.microsoft.com/office/drawing/2014/main" id="{39683482-0B91-8041-AE86-0A2DB0EE14FE}"/>
              </a:ext>
            </a:extLst>
          </p:cNvPr>
          <p:cNvSpPr/>
          <p:nvPr/>
        </p:nvSpPr>
        <p:spPr>
          <a:xfrm>
            <a:off x="10295506" y="5466032"/>
            <a:ext cx="1471580"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5332E72-EA89-AE49-8823-AEF7814976F6}"/>
              </a:ext>
            </a:extLst>
          </p:cNvPr>
          <p:cNvSpPr txBox="1"/>
          <p:nvPr/>
        </p:nvSpPr>
        <p:spPr>
          <a:xfrm rot="18335671">
            <a:off x="10241920" y="6208183"/>
            <a:ext cx="1208997" cy="369332"/>
          </a:xfrm>
          <a:prstGeom prst="rect">
            <a:avLst/>
          </a:prstGeom>
          <a:noFill/>
        </p:spPr>
        <p:txBody>
          <a:bodyPr wrap="square" rtlCol="0">
            <a:spAutoFit/>
          </a:bodyPr>
          <a:lstStyle/>
          <a:p>
            <a:r>
              <a:rPr lang="en-US" b="1" dirty="0"/>
              <a:t>Method</a:t>
            </a:r>
          </a:p>
        </p:txBody>
      </p:sp>
      <p:sp>
        <p:nvSpPr>
          <p:cNvPr id="3" name="Rectangle 2">
            <a:extLst>
              <a:ext uri="{FF2B5EF4-FFF2-40B4-BE49-F238E27FC236}">
                <a16:creationId xmlns:a16="http://schemas.microsoft.com/office/drawing/2014/main" id="{FF525F59-7797-CD47-8456-6B165C19854C}"/>
              </a:ext>
            </a:extLst>
          </p:cNvPr>
          <p:cNvSpPr/>
          <p:nvPr/>
        </p:nvSpPr>
        <p:spPr>
          <a:xfrm>
            <a:off x="6411120" y="272486"/>
            <a:ext cx="5443128" cy="1200329"/>
          </a:xfrm>
          <a:prstGeom prst="rect">
            <a:avLst/>
          </a:prstGeom>
        </p:spPr>
        <p:txBody>
          <a:bodyPr wrap="square">
            <a:spAutoFit/>
          </a:bodyPr>
          <a:lstStyle/>
          <a:p>
            <a:pPr marL="742950" lvl="1" indent="-285750">
              <a:buFont typeface="Arial" panose="020B0604020202020204" pitchFamily="34" charset="0"/>
              <a:buChar char="•"/>
            </a:pPr>
            <a:r>
              <a:rPr lang="en-GB" dirty="0">
                <a:latin typeface="Calibri Light" panose="020F0302020204030204" pitchFamily="34" charset="0"/>
                <a:cs typeface="Calibri Light" panose="020F0302020204030204" pitchFamily="34" charset="0"/>
              </a:rPr>
              <a:t>Need to remove long-period noise but keep signal</a:t>
            </a:r>
          </a:p>
          <a:p>
            <a:pPr marL="742950" lvl="1" indent="-285750">
              <a:buFont typeface="Arial" panose="020B0604020202020204" pitchFamily="34" charset="0"/>
              <a:buChar char="•"/>
            </a:pPr>
            <a:r>
              <a:rPr lang="en-GB" dirty="0">
                <a:latin typeface="Calibri Light" panose="020F0302020204030204" pitchFamily="34" charset="0"/>
                <a:cs typeface="Calibri Light" panose="020F0302020204030204" pitchFamily="34" charset="0"/>
              </a:rPr>
              <a:t>Predominant period plateaus rapidly when noise is removed</a:t>
            </a:r>
          </a:p>
        </p:txBody>
      </p:sp>
    </p:spTree>
    <p:extLst>
      <p:ext uri="{BB962C8B-B14F-4D97-AF65-F5344CB8AC3E}">
        <p14:creationId xmlns:p14="http://schemas.microsoft.com/office/powerpoint/2010/main" val="1513434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677C-2336-5544-A018-3C33DF422318}"/>
              </a:ext>
            </a:extLst>
          </p:cNvPr>
          <p:cNvSpPr>
            <a:spLocks noGrp="1"/>
          </p:cNvSpPr>
          <p:nvPr>
            <p:ph type="title"/>
          </p:nvPr>
        </p:nvSpPr>
        <p:spPr/>
        <p:txBody>
          <a:bodyPr/>
          <a:lstStyle/>
          <a:p>
            <a:r>
              <a:rPr lang="en-GB" i="0" dirty="0"/>
              <a:t>RESULTS</a:t>
            </a:r>
          </a:p>
        </p:txBody>
      </p:sp>
      <p:pic>
        <p:nvPicPr>
          <p:cNvPr id="12" name="Picture 11" descr="Chart&#10;&#10;Description automatically generated">
            <a:extLst>
              <a:ext uri="{FF2B5EF4-FFF2-40B4-BE49-F238E27FC236}">
                <a16:creationId xmlns:a16="http://schemas.microsoft.com/office/drawing/2014/main" id="{16B6D4E0-EE0C-4044-8055-608934519998}"/>
              </a:ext>
            </a:extLst>
          </p:cNvPr>
          <p:cNvPicPr>
            <a:picLocks noChangeAspect="1"/>
          </p:cNvPicPr>
          <p:nvPr/>
        </p:nvPicPr>
        <p:blipFill rotWithShape="1">
          <a:blip r:embed="rId3"/>
          <a:srcRect l="9651" t="11600" r="9263" b="9931"/>
          <a:stretch/>
        </p:blipFill>
        <p:spPr>
          <a:xfrm>
            <a:off x="-4050257" y="5904411"/>
            <a:ext cx="3753497" cy="2263331"/>
          </a:xfrm>
          <a:prstGeom prst="rect">
            <a:avLst/>
          </a:prstGeom>
        </p:spPr>
      </p:pic>
      <p:pic>
        <p:nvPicPr>
          <p:cNvPr id="4" name="Picture 3">
            <a:extLst>
              <a:ext uri="{FF2B5EF4-FFF2-40B4-BE49-F238E27FC236}">
                <a16:creationId xmlns:a16="http://schemas.microsoft.com/office/drawing/2014/main" id="{34205A10-54FB-7E4D-9866-50BC6D8E25CB}"/>
              </a:ext>
            </a:extLst>
          </p:cNvPr>
          <p:cNvPicPr>
            <a:picLocks noChangeAspect="1"/>
          </p:cNvPicPr>
          <p:nvPr/>
        </p:nvPicPr>
        <p:blipFill rotWithShape="1">
          <a:blip r:embed="rId4">
            <a:alphaModFix amt="68000"/>
          </a:blip>
          <a:srcRect l="9528" t="6403" r="52893" b="10000"/>
          <a:stretch/>
        </p:blipFill>
        <p:spPr>
          <a:xfrm>
            <a:off x="2160808" y="1841298"/>
            <a:ext cx="8628927" cy="4170926"/>
          </a:xfrm>
          <a:prstGeom prst="rect">
            <a:avLst/>
          </a:prstGeom>
        </p:spPr>
      </p:pic>
      <p:sp>
        <p:nvSpPr>
          <p:cNvPr id="5" name="TextBox 4">
            <a:extLst>
              <a:ext uri="{FF2B5EF4-FFF2-40B4-BE49-F238E27FC236}">
                <a16:creationId xmlns:a16="http://schemas.microsoft.com/office/drawing/2014/main" id="{6E4C3F29-3A98-E041-9555-52E44512E9F5}"/>
              </a:ext>
            </a:extLst>
          </p:cNvPr>
          <p:cNvSpPr txBox="1"/>
          <p:nvPr/>
        </p:nvSpPr>
        <p:spPr>
          <a:xfrm>
            <a:off x="673769" y="3352519"/>
            <a:ext cx="1487040" cy="923330"/>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Maximum predominant period</a:t>
            </a:r>
          </a:p>
        </p:txBody>
      </p:sp>
      <p:sp>
        <p:nvSpPr>
          <p:cNvPr id="6" name="TextBox 5">
            <a:extLst>
              <a:ext uri="{FF2B5EF4-FFF2-40B4-BE49-F238E27FC236}">
                <a16:creationId xmlns:a16="http://schemas.microsoft.com/office/drawing/2014/main" id="{266D0EF7-4444-A946-A00D-D07EA0079BAB}"/>
              </a:ext>
            </a:extLst>
          </p:cNvPr>
          <p:cNvSpPr txBox="1"/>
          <p:nvPr/>
        </p:nvSpPr>
        <p:spPr>
          <a:xfrm>
            <a:off x="5754136" y="6093898"/>
            <a:ext cx="1234219" cy="32779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Magnitude</a:t>
            </a:r>
          </a:p>
        </p:txBody>
      </p:sp>
      <p:sp>
        <p:nvSpPr>
          <p:cNvPr id="7" name="Rectangle 21">
            <a:extLst>
              <a:ext uri="{FF2B5EF4-FFF2-40B4-BE49-F238E27FC236}">
                <a16:creationId xmlns:a16="http://schemas.microsoft.com/office/drawing/2014/main" id="{8A3E00B7-6013-0746-8FFE-490201FD2252}"/>
              </a:ext>
            </a:extLst>
          </p:cNvPr>
          <p:cNvSpPr/>
          <p:nvPr/>
        </p:nvSpPr>
        <p:spPr>
          <a:xfrm>
            <a:off x="2480639" y="6786749"/>
            <a:ext cx="8529566" cy="3903604"/>
          </a:xfrm>
          <a:custGeom>
            <a:avLst/>
            <a:gdLst>
              <a:gd name="connsiteX0" fmla="*/ 3 w 2906626"/>
              <a:gd name="connsiteY0" fmla="*/ 1063696 h 2784800"/>
              <a:gd name="connsiteX1" fmla="*/ 1453313 w 2906626"/>
              <a:gd name="connsiteY1" fmla="*/ 0 h 2784800"/>
              <a:gd name="connsiteX2" fmla="*/ 2906623 w 2906626"/>
              <a:gd name="connsiteY2" fmla="*/ 1063696 h 2784800"/>
              <a:gd name="connsiteX3" fmla="*/ 2351508 w 2906626"/>
              <a:gd name="connsiteY3" fmla="*/ 2784793 h 2784800"/>
              <a:gd name="connsiteX4" fmla="*/ 555118 w 2906626"/>
              <a:gd name="connsiteY4" fmla="*/ 2784793 h 2784800"/>
              <a:gd name="connsiteX5" fmla="*/ 3 w 2906626"/>
              <a:gd name="connsiteY5" fmla="*/ 1063696 h 2784800"/>
              <a:gd name="connsiteX0" fmla="*/ 0 w 2898154"/>
              <a:gd name="connsiteY0" fmla="*/ 2028896 h 2784793"/>
              <a:gd name="connsiteX1" fmla="*/ 1444844 w 2898154"/>
              <a:gd name="connsiteY1" fmla="*/ 0 h 2784793"/>
              <a:gd name="connsiteX2" fmla="*/ 2898154 w 2898154"/>
              <a:gd name="connsiteY2" fmla="*/ 1063696 h 2784793"/>
              <a:gd name="connsiteX3" fmla="*/ 2343039 w 2898154"/>
              <a:gd name="connsiteY3" fmla="*/ 2784793 h 2784793"/>
              <a:gd name="connsiteX4" fmla="*/ 546649 w 2898154"/>
              <a:gd name="connsiteY4" fmla="*/ 2784793 h 2784793"/>
              <a:gd name="connsiteX5" fmla="*/ 0 w 2898154"/>
              <a:gd name="connsiteY5" fmla="*/ 2028896 h 2784793"/>
              <a:gd name="connsiteX0" fmla="*/ 0 w 2898154"/>
              <a:gd name="connsiteY0" fmla="*/ 2003496 h 2759393"/>
              <a:gd name="connsiteX1" fmla="*/ 2875711 w 2898154"/>
              <a:gd name="connsiteY1" fmla="*/ 0 h 2759393"/>
              <a:gd name="connsiteX2" fmla="*/ 2898154 w 2898154"/>
              <a:gd name="connsiteY2" fmla="*/ 1038296 h 2759393"/>
              <a:gd name="connsiteX3" fmla="*/ 2343039 w 2898154"/>
              <a:gd name="connsiteY3" fmla="*/ 2759393 h 2759393"/>
              <a:gd name="connsiteX4" fmla="*/ 546649 w 2898154"/>
              <a:gd name="connsiteY4" fmla="*/ 2759393 h 2759393"/>
              <a:gd name="connsiteX5" fmla="*/ 0 w 2898154"/>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546649 w 2889687"/>
              <a:gd name="connsiteY4" fmla="*/ 2759393 h 2759393"/>
              <a:gd name="connsiteX5" fmla="*/ 0 w 2889687"/>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4782 w 2889687"/>
              <a:gd name="connsiteY4" fmla="*/ 2750926 h 2759393"/>
              <a:gd name="connsiteX5" fmla="*/ 0 w 2889687"/>
              <a:gd name="connsiteY5" fmla="*/ 2003496 h 2759393"/>
              <a:gd name="connsiteX0" fmla="*/ 0 w 2889687"/>
              <a:gd name="connsiteY0" fmla="*/ 2003496 h 2750927"/>
              <a:gd name="connsiteX1" fmla="*/ 2875711 w 2889687"/>
              <a:gd name="connsiteY1" fmla="*/ 0 h 2750927"/>
              <a:gd name="connsiteX2" fmla="*/ 2889687 w 2889687"/>
              <a:gd name="connsiteY2" fmla="*/ 801229 h 2750927"/>
              <a:gd name="connsiteX3" fmla="*/ 116305 w 2889687"/>
              <a:gd name="connsiteY3" fmla="*/ 2750927 h 2750927"/>
              <a:gd name="connsiteX4" fmla="*/ 4782 w 2889687"/>
              <a:gd name="connsiteY4" fmla="*/ 2750926 h 2750927"/>
              <a:gd name="connsiteX5" fmla="*/ 0 w 2889687"/>
              <a:gd name="connsiteY5" fmla="*/ 2003496 h 2750927"/>
              <a:gd name="connsiteX0" fmla="*/ 0 w 2895034"/>
              <a:gd name="connsiteY0" fmla="*/ 2024886 h 2750927"/>
              <a:gd name="connsiteX1" fmla="*/ 2881058 w 2895034"/>
              <a:gd name="connsiteY1" fmla="*/ 0 h 2750927"/>
              <a:gd name="connsiteX2" fmla="*/ 2895034 w 2895034"/>
              <a:gd name="connsiteY2" fmla="*/ 801229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7"/>
              <a:gd name="connsiteX1" fmla="*/ 2881058 w 2895034"/>
              <a:gd name="connsiteY1" fmla="*/ 0 h 2750927"/>
              <a:gd name="connsiteX2" fmla="*/ 2895034 w 2895034"/>
              <a:gd name="connsiteY2" fmla="*/ 774492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6"/>
              <a:gd name="connsiteX1" fmla="*/ 2881058 w 2895034"/>
              <a:gd name="connsiteY1" fmla="*/ 0 h 2750926"/>
              <a:gd name="connsiteX2" fmla="*/ 2895034 w 2895034"/>
              <a:gd name="connsiteY2" fmla="*/ 774492 h 2750926"/>
              <a:gd name="connsiteX3" fmla="*/ 105610 w 2895034"/>
              <a:gd name="connsiteY3" fmla="*/ 2745580 h 2750926"/>
              <a:gd name="connsiteX4" fmla="*/ 10129 w 2895034"/>
              <a:gd name="connsiteY4" fmla="*/ 2750926 h 2750926"/>
              <a:gd name="connsiteX5" fmla="*/ 0 w 2895034"/>
              <a:gd name="connsiteY5" fmla="*/ 2024886 h 2750926"/>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20824 w 2895034"/>
              <a:gd name="connsiteY4" fmla="*/ 2729537 h 2745580"/>
              <a:gd name="connsiteX5" fmla="*/ 0 w 2895034"/>
              <a:gd name="connsiteY5" fmla="*/ 2024886 h 2745580"/>
              <a:gd name="connsiteX0" fmla="*/ 57553 w 2952587"/>
              <a:gd name="connsiteY0" fmla="*/ 2024886 h 2745580"/>
              <a:gd name="connsiteX1" fmla="*/ 2938611 w 2952587"/>
              <a:gd name="connsiteY1" fmla="*/ 0 h 2745580"/>
              <a:gd name="connsiteX2" fmla="*/ 2952587 w 2952587"/>
              <a:gd name="connsiteY2" fmla="*/ 774492 h 2745580"/>
              <a:gd name="connsiteX3" fmla="*/ 163163 w 2952587"/>
              <a:gd name="connsiteY3" fmla="*/ 2745580 h 2745580"/>
              <a:gd name="connsiteX4" fmla="*/ 0 w 2952587"/>
              <a:gd name="connsiteY4" fmla="*/ 2742600 h 2745580"/>
              <a:gd name="connsiteX5" fmla="*/ 57553 w 2952587"/>
              <a:gd name="connsiteY5" fmla="*/ 2024886 h 2745580"/>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1230 w 2895034"/>
              <a:gd name="connsiteY4" fmla="*/ 2742600 h 2745580"/>
              <a:gd name="connsiteX5" fmla="*/ 0 w 2895034"/>
              <a:gd name="connsiteY5" fmla="*/ 2024886 h 27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5034" h="2745580">
                <a:moveTo>
                  <a:pt x="0" y="2024886"/>
                </a:moveTo>
                <a:lnTo>
                  <a:pt x="2881058" y="0"/>
                </a:lnTo>
                <a:lnTo>
                  <a:pt x="2895034" y="774492"/>
                </a:lnTo>
                <a:lnTo>
                  <a:pt x="105610" y="2745580"/>
                </a:lnTo>
                <a:lnTo>
                  <a:pt x="1230" y="2742600"/>
                </a:lnTo>
                <a:lnTo>
                  <a:pt x="0" y="2024886"/>
                </a:lnTo>
                <a:close/>
              </a:path>
            </a:pathLst>
          </a:custGeom>
          <a:solidFill>
            <a:schemeClr val="accent2">
              <a:lumMod val="40000"/>
              <a:lumOff val="60000"/>
              <a:alpha val="4784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38E071F4-E991-ED49-894A-6C2EE7C7F3CE}"/>
              </a:ext>
            </a:extLst>
          </p:cNvPr>
          <p:cNvCxnSpPr>
            <a:cxnSpLocks/>
          </p:cNvCxnSpPr>
          <p:nvPr/>
        </p:nvCxnSpPr>
        <p:spPr>
          <a:xfrm flipV="1">
            <a:off x="2438822" y="7334583"/>
            <a:ext cx="8582154" cy="292045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6" name="Content Placeholder 15" descr="A picture containing dark, night&#10;&#10;Description automatically generated">
            <a:extLst>
              <a:ext uri="{FF2B5EF4-FFF2-40B4-BE49-F238E27FC236}">
                <a16:creationId xmlns:a16="http://schemas.microsoft.com/office/drawing/2014/main" id="{B8C1DC75-CD11-C145-A91F-1BD5580A5095}"/>
              </a:ext>
            </a:extLst>
          </p:cNvPr>
          <p:cNvPicPr>
            <a:picLocks noGrp="1" noChangeAspect="1"/>
          </p:cNvPicPr>
          <p:nvPr>
            <p:ph idx="1"/>
          </p:nvPr>
        </p:nvPicPr>
        <p:blipFill rotWithShape="1">
          <a:blip r:embed="rId5"/>
          <a:srcRect l="9683" t="13789" r="52938" b="17705"/>
          <a:stretch/>
        </p:blipFill>
        <p:spPr>
          <a:xfrm>
            <a:off x="5084475" y="169987"/>
            <a:ext cx="3801000" cy="5660982"/>
          </a:xfrm>
        </p:spPr>
      </p:pic>
      <p:sp>
        <p:nvSpPr>
          <p:cNvPr id="22" name="TextBox 21">
            <a:extLst>
              <a:ext uri="{FF2B5EF4-FFF2-40B4-BE49-F238E27FC236}">
                <a16:creationId xmlns:a16="http://schemas.microsoft.com/office/drawing/2014/main" id="{409021CA-2EAD-7B47-92E1-A573FEAFEF82}"/>
              </a:ext>
            </a:extLst>
          </p:cNvPr>
          <p:cNvSpPr txBox="1"/>
          <p:nvPr/>
        </p:nvSpPr>
        <p:spPr>
          <a:xfrm>
            <a:off x="1908312" y="2674682"/>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2</a:t>
            </a:r>
          </a:p>
        </p:txBody>
      </p:sp>
      <p:sp>
        <p:nvSpPr>
          <p:cNvPr id="24" name="TextBox 23">
            <a:extLst>
              <a:ext uri="{FF2B5EF4-FFF2-40B4-BE49-F238E27FC236}">
                <a16:creationId xmlns:a16="http://schemas.microsoft.com/office/drawing/2014/main" id="{10070B2D-5DE2-D54E-9F6E-8CC69E706B1A}"/>
              </a:ext>
            </a:extLst>
          </p:cNvPr>
          <p:cNvSpPr txBox="1"/>
          <p:nvPr/>
        </p:nvSpPr>
        <p:spPr>
          <a:xfrm>
            <a:off x="1908311" y="3795323"/>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1</a:t>
            </a:r>
          </a:p>
        </p:txBody>
      </p:sp>
      <p:sp>
        <p:nvSpPr>
          <p:cNvPr id="26" name="TextBox 25">
            <a:extLst>
              <a:ext uri="{FF2B5EF4-FFF2-40B4-BE49-F238E27FC236}">
                <a16:creationId xmlns:a16="http://schemas.microsoft.com/office/drawing/2014/main" id="{3C33FEF8-4113-D84B-B84B-7D611D7CAACD}"/>
              </a:ext>
            </a:extLst>
          </p:cNvPr>
          <p:cNvSpPr txBox="1"/>
          <p:nvPr/>
        </p:nvSpPr>
        <p:spPr>
          <a:xfrm>
            <a:off x="1759226" y="4842492"/>
            <a:ext cx="481094"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0.5</a:t>
            </a:r>
          </a:p>
        </p:txBody>
      </p:sp>
      <p:sp>
        <p:nvSpPr>
          <p:cNvPr id="27" name="TextBox 26">
            <a:extLst>
              <a:ext uri="{FF2B5EF4-FFF2-40B4-BE49-F238E27FC236}">
                <a16:creationId xmlns:a16="http://schemas.microsoft.com/office/drawing/2014/main" id="{BE161C48-2C40-4D48-ADBA-370819C1076A}"/>
              </a:ext>
            </a:extLst>
          </p:cNvPr>
          <p:cNvSpPr txBox="1"/>
          <p:nvPr/>
        </p:nvSpPr>
        <p:spPr>
          <a:xfrm>
            <a:off x="2359881" y="5909232"/>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3</a:t>
            </a:r>
          </a:p>
        </p:txBody>
      </p:sp>
      <p:sp>
        <p:nvSpPr>
          <p:cNvPr id="28" name="TextBox 27">
            <a:extLst>
              <a:ext uri="{FF2B5EF4-FFF2-40B4-BE49-F238E27FC236}">
                <a16:creationId xmlns:a16="http://schemas.microsoft.com/office/drawing/2014/main" id="{080E3BD6-F7D7-BF4B-B055-E8769361F883}"/>
              </a:ext>
            </a:extLst>
          </p:cNvPr>
          <p:cNvSpPr txBox="1"/>
          <p:nvPr/>
        </p:nvSpPr>
        <p:spPr>
          <a:xfrm>
            <a:off x="3881551" y="5891358"/>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4</a:t>
            </a:r>
          </a:p>
        </p:txBody>
      </p:sp>
      <p:sp>
        <p:nvSpPr>
          <p:cNvPr id="32" name="Parallelogram 31">
            <a:extLst>
              <a:ext uri="{FF2B5EF4-FFF2-40B4-BE49-F238E27FC236}">
                <a16:creationId xmlns:a16="http://schemas.microsoft.com/office/drawing/2014/main" id="{313D2CEE-2FF3-114F-825F-58451C6A371C}"/>
              </a:ext>
            </a:extLst>
          </p:cNvPr>
          <p:cNvSpPr/>
          <p:nvPr/>
        </p:nvSpPr>
        <p:spPr>
          <a:xfrm>
            <a:off x="9783463"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80E9D04D-3C64-5D4C-996E-23D2B11A861D}"/>
              </a:ext>
            </a:extLst>
          </p:cNvPr>
          <p:cNvSpPr/>
          <p:nvPr/>
        </p:nvSpPr>
        <p:spPr>
          <a:xfrm>
            <a:off x="10290604"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arallelogram 34">
            <a:extLst>
              <a:ext uri="{FF2B5EF4-FFF2-40B4-BE49-F238E27FC236}">
                <a16:creationId xmlns:a16="http://schemas.microsoft.com/office/drawing/2014/main" id="{57955BD6-232D-9A4D-B682-EA166CC00817}"/>
              </a:ext>
            </a:extLst>
          </p:cNvPr>
          <p:cNvSpPr/>
          <p:nvPr/>
        </p:nvSpPr>
        <p:spPr>
          <a:xfrm>
            <a:off x="9269575"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E4E0EE9-CE81-C74E-A76C-C3BE2FF96990}"/>
              </a:ext>
            </a:extLst>
          </p:cNvPr>
          <p:cNvSpPr txBox="1"/>
          <p:nvPr/>
        </p:nvSpPr>
        <p:spPr>
          <a:xfrm>
            <a:off x="5417054" y="5888462"/>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5</a:t>
            </a:r>
          </a:p>
        </p:txBody>
      </p:sp>
      <p:sp>
        <p:nvSpPr>
          <p:cNvPr id="30" name="TextBox 29">
            <a:extLst>
              <a:ext uri="{FF2B5EF4-FFF2-40B4-BE49-F238E27FC236}">
                <a16:creationId xmlns:a16="http://schemas.microsoft.com/office/drawing/2014/main" id="{1394A08F-A5B2-0647-B3D7-08816BEA3A81}"/>
              </a:ext>
            </a:extLst>
          </p:cNvPr>
          <p:cNvSpPr txBox="1"/>
          <p:nvPr/>
        </p:nvSpPr>
        <p:spPr>
          <a:xfrm>
            <a:off x="6932945" y="5911621"/>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6</a:t>
            </a:r>
          </a:p>
        </p:txBody>
      </p:sp>
      <p:sp>
        <p:nvSpPr>
          <p:cNvPr id="31" name="TextBox 30">
            <a:extLst>
              <a:ext uri="{FF2B5EF4-FFF2-40B4-BE49-F238E27FC236}">
                <a16:creationId xmlns:a16="http://schemas.microsoft.com/office/drawing/2014/main" id="{CBD86C1D-CB5B-4842-9EFE-F79795A16DA1}"/>
              </a:ext>
            </a:extLst>
          </p:cNvPr>
          <p:cNvSpPr txBox="1"/>
          <p:nvPr/>
        </p:nvSpPr>
        <p:spPr>
          <a:xfrm>
            <a:off x="8459717" y="5904411"/>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7</a:t>
            </a:r>
          </a:p>
        </p:txBody>
      </p:sp>
      <p:sp>
        <p:nvSpPr>
          <p:cNvPr id="14" name="Parallelogram 13">
            <a:extLst>
              <a:ext uri="{FF2B5EF4-FFF2-40B4-BE49-F238E27FC236}">
                <a16:creationId xmlns:a16="http://schemas.microsoft.com/office/drawing/2014/main" id="{738D8001-0DC0-D048-A217-11085345E507}"/>
              </a:ext>
            </a:extLst>
          </p:cNvPr>
          <p:cNvSpPr/>
          <p:nvPr/>
        </p:nvSpPr>
        <p:spPr>
          <a:xfrm>
            <a:off x="10789735" y="5473514"/>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A4645-3CDC-024B-B37E-00B076C37164}"/>
              </a:ext>
            </a:extLst>
          </p:cNvPr>
          <p:cNvSpPr txBox="1"/>
          <p:nvPr/>
        </p:nvSpPr>
        <p:spPr>
          <a:xfrm rot="18335671">
            <a:off x="10755161" y="6214821"/>
            <a:ext cx="1208997" cy="369332"/>
          </a:xfrm>
          <a:prstGeom prst="rect">
            <a:avLst/>
          </a:prstGeom>
          <a:noFill/>
        </p:spPr>
        <p:txBody>
          <a:bodyPr wrap="square" rtlCol="0">
            <a:spAutoFit/>
          </a:bodyPr>
          <a:lstStyle/>
          <a:p>
            <a:r>
              <a:rPr lang="en-US" b="1" dirty="0"/>
              <a:t>Meaning</a:t>
            </a:r>
          </a:p>
        </p:txBody>
      </p:sp>
      <p:sp>
        <p:nvSpPr>
          <p:cNvPr id="36" name="TextBox 35">
            <a:extLst>
              <a:ext uri="{FF2B5EF4-FFF2-40B4-BE49-F238E27FC236}">
                <a16:creationId xmlns:a16="http://schemas.microsoft.com/office/drawing/2014/main" id="{68D11F5A-11DD-4249-B2B8-A34FD0AF7FAF}"/>
              </a:ext>
            </a:extLst>
          </p:cNvPr>
          <p:cNvSpPr txBox="1"/>
          <p:nvPr/>
        </p:nvSpPr>
        <p:spPr>
          <a:xfrm rot="18335671">
            <a:off x="9284050" y="6197359"/>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Question</a:t>
            </a:r>
          </a:p>
        </p:txBody>
      </p:sp>
      <p:sp>
        <p:nvSpPr>
          <p:cNvPr id="37" name="TextBox 36">
            <a:extLst>
              <a:ext uri="{FF2B5EF4-FFF2-40B4-BE49-F238E27FC236}">
                <a16:creationId xmlns:a16="http://schemas.microsoft.com/office/drawing/2014/main" id="{F2EAD46F-D634-8E49-9B3E-040044AF58A4}"/>
              </a:ext>
            </a:extLst>
          </p:cNvPr>
          <p:cNvSpPr txBox="1"/>
          <p:nvPr/>
        </p:nvSpPr>
        <p:spPr>
          <a:xfrm rot="18335671">
            <a:off x="9611791" y="5967205"/>
            <a:ext cx="175449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Past work</a:t>
            </a:r>
          </a:p>
        </p:txBody>
      </p:sp>
      <p:sp>
        <p:nvSpPr>
          <p:cNvPr id="38" name="TextBox 37">
            <a:extLst>
              <a:ext uri="{FF2B5EF4-FFF2-40B4-BE49-F238E27FC236}">
                <a16:creationId xmlns:a16="http://schemas.microsoft.com/office/drawing/2014/main" id="{64638D68-3A7D-1443-9206-B7C268865840}"/>
              </a:ext>
            </a:extLst>
          </p:cNvPr>
          <p:cNvSpPr txBox="1"/>
          <p:nvPr/>
        </p:nvSpPr>
        <p:spPr>
          <a:xfrm rot="18335671">
            <a:off x="10114237" y="5860139"/>
            <a:ext cx="2017829"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Method</a:t>
            </a:r>
          </a:p>
        </p:txBody>
      </p:sp>
    </p:spTree>
    <p:extLst>
      <p:ext uri="{BB962C8B-B14F-4D97-AF65-F5344CB8AC3E}">
        <p14:creationId xmlns:p14="http://schemas.microsoft.com/office/powerpoint/2010/main" val="4226725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rallelogram 12">
            <a:extLst>
              <a:ext uri="{FF2B5EF4-FFF2-40B4-BE49-F238E27FC236}">
                <a16:creationId xmlns:a16="http://schemas.microsoft.com/office/drawing/2014/main" id="{ACB2DA06-1154-A34C-9C36-3DA9D539DCB7}"/>
              </a:ext>
            </a:extLst>
          </p:cNvPr>
          <p:cNvSpPr/>
          <p:nvPr/>
        </p:nvSpPr>
        <p:spPr>
          <a:xfrm>
            <a:off x="9274043" y="5450949"/>
            <a:ext cx="1471580"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3D496-1C8E-2B46-8CAA-6A22E2AF8CC6}"/>
              </a:ext>
            </a:extLst>
          </p:cNvPr>
          <p:cNvSpPr>
            <a:spLocks noGrp="1"/>
          </p:cNvSpPr>
          <p:nvPr>
            <p:ph type="title"/>
          </p:nvPr>
        </p:nvSpPr>
        <p:spPr/>
        <p:txBody>
          <a:bodyPr>
            <a:normAutofit/>
          </a:bodyPr>
          <a:lstStyle/>
          <a:p>
            <a:r>
              <a:rPr lang="en-US" i="0" dirty="0"/>
              <a:t>THE QUESTION</a:t>
            </a:r>
          </a:p>
        </p:txBody>
      </p:sp>
      <p:sp>
        <p:nvSpPr>
          <p:cNvPr id="3" name="Content Placeholder 2">
            <a:extLst>
              <a:ext uri="{FF2B5EF4-FFF2-40B4-BE49-F238E27FC236}">
                <a16:creationId xmlns:a16="http://schemas.microsoft.com/office/drawing/2014/main" id="{CCBD643E-072B-C144-87DE-4B9E918CB2E4}"/>
              </a:ext>
            </a:extLst>
          </p:cNvPr>
          <p:cNvSpPr>
            <a:spLocks noGrp="1"/>
          </p:cNvSpPr>
          <p:nvPr>
            <p:ph idx="1"/>
          </p:nvPr>
        </p:nvSpPr>
        <p:spPr/>
        <p:txBody>
          <a:bodyPr/>
          <a:lstStyle/>
          <a:p>
            <a:r>
              <a:rPr lang="en-US" dirty="0">
                <a:latin typeface="Calibri Light" panose="020F0502020204030204" pitchFamily="34" charset="0"/>
              </a:rPr>
              <a:t>Can we distinguish an earthquake’s magnitude before rupture is complete? </a:t>
            </a:r>
          </a:p>
        </p:txBody>
      </p:sp>
      <p:sp>
        <p:nvSpPr>
          <p:cNvPr id="7" name="TextBox 6">
            <a:extLst>
              <a:ext uri="{FF2B5EF4-FFF2-40B4-BE49-F238E27FC236}">
                <a16:creationId xmlns:a16="http://schemas.microsoft.com/office/drawing/2014/main" id="{E5FED8B8-AF53-8940-A92B-69226F87E7D2}"/>
              </a:ext>
            </a:extLst>
          </p:cNvPr>
          <p:cNvSpPr txBox="1"/>
          <p:nvPr/>
        </p:nvSpPr>
        <p:spPr>
          <a:xfrm rot="18335671">
            <a:off x="9253848" y="6258064"/>
            <a:ext cx="1049215" cy="369332"/>
          </a:xfrm>
          <a:prstGeom prst="rect">
            <a:avLst/>
          </a:prstGeom>
          <a:noFill/>
        </p:spPr>
        <p:txBody>
          <a:bodyPr wrap="square" rtlCol="0">
            <a:spAutoFit/>
          </a:bodyPr>
          <a:lstStyle/>
          <a:p>
            <a:r>
              <a:rPr lang="en-US" b="1" dirty="0"/>
              <a:t>Question</a:t>
            </a:r>
          </a:p>
        </p:txBody>
      </p:sp>
    </p:spTree>
    <p:extLst>
      <p:ext uri="{BB962C8B-B14F-4D97-AF65-F5344CB8AC3E}">
        <p14:creationId xmlns:p14="http://schemas.microsoft.com/office/powerpoint/2010/main" val="1465392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677C-2336-5544-A018-3C33DF422318}"/>
              </a:ext>
            </a:extLst>
          </p:cNvPr>
          <p:cNvSpPr>
            <a:spLocks noGrp="1"/>
          </p:cNvSpPr>
          <p:nvPr>
            <p:ph type="title"/>
          </p:nvPr>
        </p:nvSpPr>
        <p:spPr/>
        <p:txBody>
          <a:bodyPr/>
          <a:lstStyle/>
          <a:p>
            <a:r>
              <a:rPr lang="en-GB" i="0" dirty="0"/>
              <a:t>RESULTS</a:t>
            </a:r>
          </a:p>
        </p:txBody>
      </p:sp>
      <p:pic>
        <p:nvPicPr>
          <p:cNvPr id="12" name="Picture 11" descr="Chart&#10;&#10;Description automatically generated">
            <a:extLst>
              <a:ext uri="{FF2B5EF4-FFF2-40B4-BE49-F238E27FC236}">
                <a16:creationId xmlns:a16="http://schemas.microsoft.com/office/drawing/2014/main" id="{16B6D4E0-EE0C-4044-8055-608934519998}"/>
              </a:ext>
            </a:extLst>
          </p:cNvPr>
          <p:cNvPicPr>
            <a:picLocks noChangeAspect="1"/>
          </p:cNvPicPr>
          <p:nvPr/>
        </p:nvPicPr>
        <p:blipFill rotWithShape="1">
          <a:blip r:embed="rId3"/>
          <a:srcRect l="9651" t="11600" r="9263" b="9931"/>
          <a:stretch/>
        </p:blipFill>
        <p:spPr>
          <a:xfrm>
            <a:off x="-4050257" y="5904411"/>
            <a:ext cx="3753497" cy="2263331"/>
          </a:xfrm>
          <a:prstGeom prst="rect">
            <a:avLst/>
          </a:prstGeom>
        </p:spPr>
      </p:pic>
      <p:sp>
        <p:nvSpPr>
          <p:cNvPr id="7" name="Rectangle 21">
            <a:extLst>
              <a:ext uri="{FF2B5EF4-FFF2-40B4-BE49-F238E27FC236}">
                <a16:creationId xmlns:a16="http://schemas.microsoft.com/office/drawing/2014/main" id="{8A3E00B7-6013-0746-8FFE-490201FD2252}"/>
              </a:ext>
            </a:extLst>
          </p:cNvPr>
          <p:cNvSpPr/>
          <p:nvPr/>
        </p:nvSpPr>
        <p:spPr>
          <a:xfrm>
            <a:off x="2480639" y="6786749"/>
            <a:ext cx="8529566" cy="3903604"/>
          </a:xfrm>
          <a:custGeom>
            <a:avLst/>
            <a:gdLst>
              <a:gd name="connsiteX0" fmla="*/ 3 w 2906626"/>
              <a:gd name="connsiteY0" fmla="*/ 1063696 h 2784800"/>
              <a:gd name="connsiteX1" fmla="*/ 1453313 w 2906626"/>
              <a:gd name="connsiteY1" fmla="*/ 0 h 2784800"/>
              <a:gd name="connsiteX2" fmla="*/ 2906623 w 2906626"/>
              <a:gd name="connsiteY2" fmla="*/ 1063696 h 2784800"/>
              <a:gd name="connsiteX3" fmla="*/ 2351508 w 2906626"/>
              <a:gd name="connsiteY3" fmla="*/ 2784793 h 2784800"/>
              <a:gd name="connsiteX4" fmla="*/ 555118 w 2906626"/>
              <a:gd name="connsiteY4" fmla="*/ 2784793 h 2784800"/>
              <a:gd name="connsiteX5" fmla="*/ 3 w 2906626"/>
              <a:gd name="connsiteY5" fmla="*/ 1063696 h 2784800"/>
              <a:gd name="connsiteX0" fmla="*/ 0 w 2898154"/>
              <a:gd name="connsiteY0" fmla="*/ 2028896 h 2784793"/>
              <a:gd name="connsiteX1" fmla="*/ 1444844 w 2898154"/>
              <a:gd name="connsiteY1" fmla="*/ 0 h 2784793"/>
              <a:gd name="connsiteX2" fmla="*/ 2898154 w 2898154"/>
              <a:gd name="connsiteY2" fmla="*/ 1063696 h 2784793"/>
              <a:gd name="connsiteX3" fmla="*/ 2343039 w 2898154"/>
              <a:gd name="connsiteY3" fmla="*/ 2784793 h 2784793"/>
              <a:gd name="connsiteX4" fmla="*/ 546649 w 2898154"/>
              <a:gd name="connsiteY4" fmla="*/ 2784793 h 2784793"/>
              <a:gd name="connsiteX5" fmla="*/ 0 w 2898154"/>
              <a:gd name="connsiteY5" fmla="*/ 2028896 h 2784793"/>
              <a:gd name="connsiteX0" fmla="*/ 0 w 2898154"/>
              <a:gd name="connsiteY0" fmla="*/ 2003496 h 2759393"/>
              <a:gd name="connsiteX1" fmla="*/ 2875711 w 2898154"/>
              <a:gd name="connsiteY1" fmla="*/ 0 h 2759393"/>
              <a:gd name="connsiteX2" fmla="*/ 2898154 w 2898154"/>
              <a:gd name="connsiteY2" fmla="*/ 1038296 h 2759393"/>
              <a:gd name="connsiteX3" fmla="*/ 2343039 w 2898154"/>
              <a:gd name="connsiteY3" fmla="*/ 2759393 h 2759393"/>
              <a:gd name="connsiteX4" fmla="*/ 546649 w 2898154"/>
              <a:gd name="connsiteY4" fmla="*/ 2759393 h 2759393"/>
              <a:gd name="connsiteX5" fmla="*/ 0 w 2898154"/>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546649 w 2889687"/>
              <a:gd name="connsiteY4" fmla="*/ 2759393 h 2759393"/>
              <a:gd name="connsiteX5" fmla="*/ 0 w 2889687"/>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4782 w 2889687"/>
              <a:gd name="connsiteY4" fmla="*/ 2750926 h 2759393"/>
              <a:gd name="connsiteX5" fmla="*/ 0 w 2889687"/>
              <a:gd name="connsiteY5" fmla="*/ 2003496 h 2759393"/>
              <a:gd name="connsiteX0" fmla="*/ 0 w 2889687"/>
              <a:gd name="connsiteY0" fmla="*/ 2003496 h 2750927"/>
              <a:gd name="connsiteX1" fmla="*/ 2875711 w 2889687"/>
              <a:gd name="connsiteY1" fmla="*/ 0 h 2750927"/>
              <a:gd name="connsiteX2" fmla="*/ 2889687 w 2889687"/>
              <a:gd name="connsiteY2" fmla="*/ 801229 h 2750927"/>
              <a:gd name="connsiteX3" fmla="*/ 116305 w 2889687"/>
              <a:gd name="connsiteY3" fmla="*/ 2750927 h 2750927"/>
              <a:gd name="connsiteX4" fmla="*/ 4782 w 2889687"/>
              <a:gd name="connsiteY4" fmla="*/ 2750926 h 2750927"/>
              <a:gd name="connsiteX5" fmla="*/ 0 w 2889687"/>
              <a:gd name="connsiteY5" fmla="*/ 2003496 h 2750927"/>
              <a:gd name="connsiteX0" fmla="*/ 0 w 2895034"/>
              <a:gd name="connsiteY0" fmla="*/ 2024886 h 2750927"/>
              <a:gd name="connsiteX1" fmla="*/ 2881058 w 2895034"/>
              <a:gd name="connsiteY1" fmla="*/ 0 h 2750927"/>
              <a:gd name="connsiteX2" fmla="*/ 2895034 w 2895034"/>
              <a:gd name="connsiteY2" fmla="*/ 801229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7"/>
              <a:gd name="connsiteX1" fmla="*/ 2881058 w 2895034"/>
              <a:gd name="connsiteY1" fmla="*/ 0 h 2750927"/>
              <a:gd name="connsiteX2" fmla="*/ 2895034 w 2895034"/>
              <a:gd name="connsiteY2" fmla="*/ 774492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6"/>
              <a:gd name="connsiteX1" fmla="*/ 2881058 w 2895034"/>
              <a:gd name="connsiteY1" fmla="*/ 0 h 2750926"/>
              <a:gd name="connsiteX2" fmla="*/ 2895034 w 2895034"/>
              <a:gd name="connsiteY2" fmla="*/ 774492 h 2750926"/>
              <a:gd name="connsiteX3" fmla="*/ 105610 w 2895034"/>
              <a:gd name="connsiteY3" fmla="*/ 2745580 h 2750926"/>
              <a:gd name="connsiteX4" fmla="*/ 10129 w 2895034"/>
              <a:gd name="connsiteY4" fmla="*/ 2750926 h 2750926"/>
              <a:gd name="connsiteX5" fmla="*/ 0 w 2895034"/>
              <a:gd name="connsiteY5" fmla="*/ 2024886 h 2750926"/>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20824 w 2895034"/>
              <a:gd name="connsiteY4" fmla="*/ 2729537 h 2745580"/>
              <a:gd name="connsiteX5" fmla="*/ 0 w 2895034"/>
              <a:gd name="connsiteY5" fmla="*/ 2024886 h 2745580"/>
              <a:gd name="connsiteX0" fmla="*/ 57553 w 2952587"/>
              <a:gd name="connsiteY0" fmla="*/ 2024886 h 2745580"/>
              <a:gd name="connsiteX1" fmla="*/ 2938611 w 2952587"/>
              <a:gd name="connsiteY1" fmla="*/ 0 h 2745580"/>
              <a:gd name="connsiteX2" fmla="*/ 2952587 w 2952587"/>
              <a:gd name="connsiteY2" fmla="*/ 774492 h 2745580"/>
              <a:gd name="connsiteX3" fmla="*/ 163163 w 2952587"/>
              <a:gd name="connsiteY3" fmla="*/ 2745580 h 2745580"/>
              <a:gd name="connsiteX4" fmla="*/ 0 w 2952587"/>
              <a:gd name="connsiteY4" fmla="*/ 2742600 h 2745580"/>
              <a:gd name="connsiteX5" fmla="*/ 57553 w 2952587"/>
              <a:gd name="connsiteY5" fmla="*/ 2024886 h 2745580"/>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1230 w 2895034"/>
              <a:gd name="connsiteY4" fmla="*/ 2742600 h 2745580"/>
              <a:gd name="connsiteX5" fmla="*/ 0 w 2895034"/>
              <a:gd name="connsiteY5" fmla="*/ 2024886 h 27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5034" h="2745580">
                <a:moveTo>
                  <a:pt x="0" y="2024886"/>
                </a:moveTo>
                <a:lnTo>
                  <a:pt x="2881058" y="0"/>
                </a:lnTo>
                <a:lnTo>
                  <a:pt x="2895034" y="774492"/>
                </a:lnTo>
                <a:lnTo>
                  <a:pt x="105610" y="2745580"/>
                </a:lnTo>
                <a:lnTo>
                  <a:pt x="1230" y="2742600"/>
                </a:lnTo>
                <a:lnTo>
                  <a:pt x="0" y="2024886"/>
                </a:lnTo>
                <a:close/>
              </a:path>
            </a:pathLst>
          </a:custGeom>
          <a:solidFill>
            <a:schemeClr val="accent2">
              <a:lumMod val="40000"/>
              <a:lumOff val="60000"/>
              <a:alpha val="4784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38E071F4-E991-ED49-894A-6C2EE7C7F3CE}"/>
              </a:ext>
            </a:extLst>
          </p:cNvPr>
          <p:cNvCxnSpPr>
            <a:cxnSpLocks/>
          </p:cNvCxnSpPr>
          <p:nvPr/>
        </p:nvCxnSpPr>
        <p:spPr>
          <a:xfrm flipV="1">
            <a:off x="2438822" y="7334583"/>
            <a:ext cx="8582154" cy="292045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Parallelogram 31">
            <a:extLst>
              <a:ext uri="{FF2B5EF4-FFF2-40B4-BE49-F238E27FC236}">
                <a16:creationId xmlns:a16="http://schemas.microsoft.com/office/drawing/2014/main" id="{313D2CEE-2FF3-114F-825F-58451C6A371C}"/>
              </a:ext>
            </a:extLst>
          </p:cNvPr>
          <p:cNvSpPr/>
          <p:nvPr/>
        </p:nvSpPr>
        <p:spPr>
          <a:xfrm>
            <a:off x="9783463"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80E9D04D-3C64-5D4C-996E-23D2B11A861D}"/>
              </a:ext>
            </a:extLst>
          </p:cNvPr>
          <p:cNvSpPr/>
          <p:nvPr/>
        </p:nvSpPr>
        <p:spPr>
          <a:xfrm>
            <a:off x="10290604"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arallelogram 34">
            <a:extLst>
              <a:ext uri="{FF2B5EF4-FFF2-40B4-BE49-F238E27FC236}">
                <a16:creationId xmlns:a16="http://schemas.microsoft.com/office/drawing/2014/main" id="{57955BD6-232D-9A4D-B682-EA166CC00817}"/>
              </a:ext>
            </a:extLst>
          </p:cNvPr>
          <p:cNvSpPr/>
          <p:nvPr/>
        </p:nvSpPr>
        <p:spPr>
          <a:xfrm>
            <a:off x="9269575"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738D8001-0DC0-D048-A217-11085345E507}"/>
              </a:ext>
            </a:extLst>
          </p:cNvPr>
          <p:cNvSpPr/>
          <p:nvPr/>
        </p:nvSpPr>
        <p:spPr>
          <a:xfrm>
            <a:off x="10789735" y="5473514"/>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A4645-3CDC-024B-B37E-00B076C37164}"/>
              </a:ext>
            </a:extLst>
          </p:cNvPr>
          <p:cNvSpPr txBox="1"/>
          <p:nvPr/>
        </p:nvSpPr>
        <p:spPr>
          <a:xfrm rot="18335671">
            <a:off x="10755161" y="6214821"/>
            <a:ext cx="1208997" cy="369332"/>
          </a:xfrm>
          <a:prstGeom prst="rect">
            <a:avLst/>
          </a:prstGeom>
          <a:noFill/>
        </p:spPr>
        <p:txBody>
          <a:bodyPr wrap="square" rtlCol="0">
            <a:spAutoFit/>
          </a:bodyPr>
          <a:lstStyle/>
          <a:p>
            <a:r>
              <a:rPr lang="en-US" b="1" dirty="0"/>
              <a:t>Meaning</a:t>
            </a:r>
          </a:p>
        </p:txBody>
      </p:sp>
      <p:sp>
        <p:nvSpPr>
          <p:cNvPr id="36" name="TextBox 35">
            <a:extLst>
              <a:ext uri="{FF2B5EF4-FFF2-40B4-BE49-F238E27FC236}">
                <a16:creationId xmlns:a16="http://schemas.microsoft.com/office/drawing/2014/main" id="{68D11F5A-11DD-4249-B2B8-A34FD0AF7FAF}"/>
              </a:ext>
            </a:extLst>
          </p:cNvPr>
          <p:cNvSpPr txBox="1"/>
          <p:nvPr/>
        </p:nvSpPr>
        <p:spPr>
          <a:xfrm rot="18335671">
            <a:off x="9284050" y="6197359"/>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Question</a:t>
            </a:r>
          </a:p>
        </p:txBody>
      </p:sp>
      <p:sp>
        <p:nvSpPr>
          <p:cNvPr id="37" name="TextBox 36">
            <a:extLst>
              <a:ext uri="{FF2B5EF4-FFF2-40B4-BE49-F238E27FC236}">
                <a16:creationId xmlns:a16="http://schemas.microsoft.com/office/drawing/2014/main" id="{F2EAD46F-D634-8E49-9B3E-040044AF58A4}"/>
              </a:ext>
            </a:extLst>
          </p:cNvPr>
          <p:cNvSpPr txBox="1"/>
          <p:nvPr/>
        </p:nvSpPr>
        <p:spPr>
          <a:xfrm rot="18335671">
            <a:off x="9611791" y="5967205"/>
            <a:ext cx="175449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Past work</a:t>
            </a:r>
          </a:p>
        </p:txBody>
      </p:sp>
      <p:sp>
        <p:nvSpPr>
          <p:cNvPr id="38" name="TextBox 37">
            <a:extLst>
              <a:ext uri="{FF2B5EF4-FFF2-40B4-BE49-F238E27FC236}">
                <a16:creationId xmlns:a16="http://schemas.microsoft.com/office/drawing/2014/main" id="{64638D68-3A7D-1443-9206-B7C268865840}"/>
              </a:ext>
            </a:extLst>
          </p:cNvPr>
          <p:cNvSpPr txBox="1"/>
          <p:nvPr/>
        </p:nvSpPr>
        <p:spPr>
          <a:xfrm rot="18335671">
            <a:off x="10114237" y="5860139"/>
            <a:ext cx="2017829"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Method</a:t>
            </a:r>
          </a:p>
        </p:txBody>
      </p:sp>
      <p:pic>
        <p:nvPicPr>
          <p:cNvPr id="17" name="Picture 16" descr="Chart&#10;&#10;Description automatically generated">
            <a:extLst>
              <a:ext uri="{FF2B5EF4-FFF2-40B4-BE49-F238E27FC236}">
                <a16:creationId xmlns:a16="http://schemas.microsoft.com/office/drawing/2014/main" id="{6D61B93A-F21F-EC49-9C3D-F9E680604873}"/>
              </a:ext>
            </a:extLst>
          </p:cNvPr>
          <p:cNvPicPr>
            <a:picLocks noChangeAspect="1"/>
          </p:cNvPicPr>
          <p:nvPr/>
        </p:nvPicPr>
        <p:blipFill>
          <a:blip r:embed="rId4"/>
          <a:stretch>
            <a:fillRect/>
          </a:stretch>
        </p:blipFill>
        <p:spPr>
          <a:xfrm>
            <a:off x="-9227324" y="-605481"/>
            <a:ext cx="8346057" cy="6858000"/>
          </a:xfrm>
          <a:prstGeom prst="rect">
            <a:avLst/>
          </a:prstGeom>
        </p:spPr>
      </p:pic>
      <p:pic>
        <p:nvPicPr>
          <p:cNvPr id="19" name="Picture 18" descr="Chart&#10;&#10;Description automatically generated">
            <a:extLst>
              <a:ext uri="{FF2B5EF4-FFF2-40B4-BE49-F238E27FC236}">
                <a16:creationId xmlns:a16="http://schemas.microsoft.com/office/drawing/2014/main" id="{C216E923-FB72-1042-9758-848A614B68E9}"/>
              </a:ext>
            </a:extLst>
          </p:cNvPr>
          <p:cNvPicPr>
            <a:picLocks noChangeAspect="1"/>
          </p:cNvPicPr>
          <p:nvPr/>
        </p:nvPicPr>
        <p:blipFill>
          <a:blip r:embed="rId5"/>
          <a:stretch>
            <a:fillRect/>
          </a:stretch>
        </p:blipFill>
        <p:spPr>
          <a:xfrm>
            <a:off x="13207150" y="-1367562"/>
            <a:ext cx="9160070" cy="6858000"/>
          </a:xfrm>
          <a:prstGeom prst="rect">
            <a:avLst/>
          </a:prstGeom>
        </p:spPr>
      </p:pic>
      <p:sp>
        <p:nvSpPr>
          <p:cNvPr id="52" name="Rectangle 51">
            <a:extLst>
              <a:ext uri="{FF2B5EF4-FFF2-40B4-BE49-F238E27FC236}">
                <a16:creationId xmlns:a16="http://schemas.microsoft.com/office/drawing/2014/main" id="{BD580331-858A-6340-A41E-C14B397F85AF}"/>
              </a:ext>
            </a:extLst>
          </p:cNvPr>
          <p:cNvSpPr/>
          <p:nvPr/>
        </p:nvSpPr>
        <p:spPr>
          <a:xfrm flipH="1">
            <a:off x="13102807" y="5247332"/>
            <a:ext cx="4508998" cy="4432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nvGrpSpPr>
          <p:cNvPr id="74" name="Group 73">
            <a:extLst>
              <a:ext uri="{FF2B5EF4-FFF2-40B4-BE49-F238E27FC236}">
                <a16:creationId xmlns:a16="http://schemas.microsoft.com/office/drawing/2014/main" id="{12E06AF0-580E-C747-8F3C-BD781B7FDE74}"/>
              </a:ext>
            </a:extLst>
          </p:cNvPr>
          <p:cNvGrpSpPr/>
          <p:nvPr/>
        </p:nvGrpSpPr>
        <p:grpSpPr>
          <a:xfrm>
            <a:off x="9506142" y="171309"/>
            <a:ext cx="2894444" cy="1782424"/>
            <a:chOff x="9326978" y="862052"/>
            <a:chExt cx="5534407" cy="3608154"/>
          </a:xfrm>
        </p:grpSpPr>
        <p:sp>
          <p:nvSpPr>
            <p:cNvPr id="72" name="Rectangle 71">
              <a:extLst>
                <a:ext uri="{FF2B5EF4-FFF2-40B4-BE49-F238E27FC236}">
                  <a16:creationId xmlns:a16="http://schemas.microsoft.com/office/drawing/2014/main" id="{84297070-0182-EE4E-9F50-A4D53013638C}"/>
                </a:ext>
              </a:extLst>
            </p:cNvPr>
            <p:cNvSpPr/>
            <p:nvPr/>
          </p:nvSpPr>
          <p:spPr>
            <a:xfrm>
              <a:off x="9707653" y="1616011"/>
              <a:ext cx="2657830" cy="2465564"/>
            </a:xfrm>
            <a:prstGeom prst="rect">
              <a:avLst/>
            </a:prstGeom>
            <a:solidFill>
              <a:schemeClr val="accent3">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53" name="TextBox 52">
              <a:extLst>
                <a:ext uri="{FF2B5EF4-FFF2-40B4-BE49-F238E27FC236}">
                  <a16:creationId xmlns:a16="http://schemas.microsoft.com/office/drawing/2014/main" id="{6CA53EFC-17F0-E941-AE70-81509127759C}"/>
                </a:ext>
              </a:extLst>
            </p:cNvPr>
            <p:cNvSpPr txBox="1"/>
            <p:nvPr/>
          </p:nvSpPr>
          <p:spPr>
            <a:xfrm flipH="1">
              <a:off x="13169403" y="3617666"/>
              <a:ext cx="1691982" cy="747637"/>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Frequency (Hz)</a:t>
              </a:r>
            </a:p>
          </p:txBody>
        </p:sp>
        <p:cxnSp>
          <p:nvCxnSpPr>
            <p:cNvPr id="54" name="Straight Connector 53">
              <a:extLst>
                <a:ext uri="{FF2B5EF4-FFF2-40B4-BE49-F238E27FC236}">
                  <a16:creationId xmlns:a16="http://schemas.microsoft.com/office/drawing/2014/main" id="{5E86A141-02D4-6648-91BE-A429B7DE8ACA}"/>
                </a:ext>
              </a:extLst>
            </p:cNvPr>
            <p:cNvCxnSpPr>
              <a:cxnSpLocks/>
            </p:cNvCxnSpPr>
            <p:nvPr/>
          </p:nvCxnSpPr>
          <p:spPr>
            <a:xfrm flipH="1">
              <a:off x="9687525" y="1136179"/>
              <a:ext cx="0" cy="2933287"/>
            </a:xfrm>
            <a:prstGeom prst="line">
              <a:avLst/>
            </a:prstGeom>
            <a:noFill/>
            <a:ln w="38100">
              <a:solidFill>
                <a:schemeClr val="tx1"/>
              </a:solidFill>
              <a:headEnd type="arrow" w="sm" len="sm"/>
              <a:tailEnd type="none" w="sm" len="sm"/>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758FF42D-B3DA-8C40-A467-A41FEAA2CF3A}"/>
                </a:ext>
              </a:extLst>
            </p:cNvPr>
            <p:cNvSpPr txBox="1"/>
            <p:nvPr/>
          </p:nvSpPr>
          <p:spPr>
            <a:xfrm flipH="1">
              <a:off x="9326978" y="862052"/>
              <a:ext cx="1184677" cy="373819"/>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Gain (dB)</a:t>
              </a:r>
            </a:p>
          </p:txBody>
        </p:sp>
        <p:sp>
          <p:nvSpPr>
            <p:cNvPr id="56" name="TextBox 55">
              <a:extLst>
                <a:ext uri="{FF2B5EF4-FFF2-40B4-BE49-F238E27FC236}">
                  <a16:creationId xmlns:a16="http://schemas.microsoft.com/office/drawing/2014/main" id="{7CE5D064-AEAF-9447-B4CF-52475D2DE1CF}"/>
                </a:ext>
              </a:extLst>
            </p:cNvPr>
            <p:cNvSpPr txBox="1"/>
            <p:nvPr/>
          </p:nvSpPr>
          <p:spPr>
            <a:xfrm flipH="1">
              <a:off x="9477153" y="1480790"/>
              <a:ext cx="131746" cy="373819"/>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a:t>
              </a:r>
            </a:p>
          </p:txBody>
        </p:sp>
        <p:sp>
          <p:nvSpPr>
            <p:cNvPr id="57" name="TextBox 56">
              <a:extLst>
                <a:ext uri="{FF2B5EF4-FFF2-40B4-BE49-F238E27FC236}">
                  <a16:creationId xmlns:a16="http://schemas.microsoft.com/office/drawing/2014/main" id="{59E6731E-EA3D-4E49-A4FA-D2D317891F66}"/>
                </a:ext>
              </a:extLst>
            </p:cNvPr>
            <p:cNvSpPr txBox="1"/>
            <p:nvPr/>
          </p:nvSpPr>
          <p:spPr>
            <a:xfrm flipH="1">
              <a:off x="12237436" y="4096387"/>
              <a:ext cx="1062963" cy="373819"/>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3 Hz</a:t>
              </a:r>
            </a:p>
          </p:txBody>
        </p:sp>
        <p:cxnSp>
          <p:nvCxnSpPr>
            <p:cNvPr id="58" name="Straight Connector 57">
              <a:extLst>
                <a:ext uri="{FF2B5EF4-FFF2-40B4-BE49-F238E27FC236}">
                  <a16:creationId xmlns:a16="http://schemas.microsoft.com/office/drawing/2014/main" id="{C8BD84C5-154E-5A41-AA35-9D52BBC5AA8A}"/>
                </a:ext>
              </a:extLst>
            </p:cNvPr>
            <p:cNvCxnSpPr>
              <a:cxnSpLocks/>
            </p:cNvCxnSpPr>
            <p:nvPr/>
          </p:nvCxnSpPr>
          <p:spPr>
            <a:xfrm flipH="1">
              <a:off x="9604298" y="4069465"/>
              <a:ext cx="3579095" cy="0"/>
            </a:xfrm>
            <a:prstGeom prst="line">
              <a:avLst/>
            </a:prstGeom>
            <a:noFill/>
            <a:ln w="38100">
              <a:solidFill>
                <a:schemeClr val="tx1"/>
              </a:solidFill>
              <a:headEnd type="arrow" w="sm" len="sm"/>
              <a:tailEnd w="sm" len="sm"/>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EF09ADD6-D427-934F-9198-C3C0D8ED2A9C}"/>
                </a:ext>
              </a:extLst>
            </p:cNvPr>
            <p:cNvCxnSpPr>
              <a:cxnSpLocks/>
            </p:cNvCxnSpPr>
            <p:nvPr/>
          </p:nvCxnSpPr>
          <p:spPr>
            <a:xfrm>
              <a:off x="9680438" y="1616011"/>
              <a:ext cx="2707302" cy="0"/>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A87C6821-C1B2-E548-AA98-DF802D7B8382}"/>
                </a:ext>
              </a:extLst>
            </p:cNvPr>
            <p:cNvCxnSpPr>
              <a:cxnSpLocks/>
            </p:cNvCxnSpPr>
            <p:nvPr/>
          </p:nvCxnSpPr>
          <p:spPr>
            <a:xfrm flipV="1">
              <a:off x="12387740" y="1615331"/>
              <a:ext cx="0" cy="2451207"/>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01DC0D54-C758-3645-B30C-23C853390ED2}"/>
                </a:ext>
              </a:extLst>
            </p:cNvPr>
            <p:cNvSpPr txBox="1"/>
            <p:nvPr/>
          </p:nvSpPr>
          <p:spPr>
            <a:xfrm>
              <a:off x="11008868" y="2594712"/>
              <a:ext cx="1128775" cy="747637"/>
            </a:xfrm>
            <a:prstGeom prst="rect">
              <a:avLst/>
            </a:prstGeom>
            <a:noFill/>
          </p:spPr>
          <p:txBody>
            <a:bodyPr wrap="square" lIns="0" tIns="0" rIns="0" bIns="0" rtlCol="0">
              <a:spAutoFit/>
            </a:bodyPr>
            <a:lstStyle/>
            <a:p>
              <a:pPr algn="r"/>
              <a:r>
                <a:rPr lang="en-GB" sz="1200" dirty="0">
                  <a:latin typeface="Calibri Light" panose="020F0302020204030204" pitchFamily="34" charset="0"/>
                  <a:cs typeface="Calibri Light" panose="020F0302020204030204" pitchFamily="34" charset="0"/>
                </a:rPr>
                <a:t>Ideal response</a:t>
              </a:r>
            </a:p>
          </p:txBody>
        </p:sp>
      </p:grpSp>
      <p:grpSp>
        <p:nvGrpSpPr>
          <p:cNvPr id="31" name="Group 30">
            <a:extLst>
              <a:ext uri="{FF2B5EF4-FFF2-40B4-BE49-F238E27FC236}">
                <a16:creationId xmlns:a16="http://schemas.microsoft.com/office/drawing/2014/main" id="{653FF8D9-CA49-C44D-B779-EC6EDF3A8400}"/>
              </a:ext>
            </a:extLst>
          </p:cNvPr>
          <p:cNvGrpSpPr/>
          <p:nvPr/>
        </p:nvGrpSpPr>
        <p:grpSpPr>
          <a:xfrm>
            <a:off x="967578" y="925981"/>
            <a:ext cx="8481534" cy="5586851"/>
            <a:chOff x="946125" y="146494"/>
            <a:chExt cx="9769318" cy="6399877"/>
          </a:xfrm>
        </p:grpSpPr>
        <p:pic>
          <p:nvPicPr>
            <p:cNvPr id="39" name="Picture 38">
              <a:extLst>
                <a:ext uri="{FF2B5EF4-FFF2-40B4-BE49-F238E27FC236}">
                  <a16:creationId xmlns:a16="http://schemas.microsoft.com/office/drawing/2014/main" id="{14AC41A6-1A48-A34A-9135-8A0E2F0A53EF}"/>
                </a:ext>
              </a:extLst>
            </p:cNvPr>
            <p:cNvPicPr>
              <a:picLocks noChangeAspect="1"/>
            </p:cNvPicPr>
            <p:nvPr/>
          </p:nvPicPr>
          <p:blipFill rotWithShape="1">
            <a:blip r:embed="rId6"/>
            <a:srcRect l="2720" t="2710" b="3633"/>
            <a:stretch/>
          </p:blipFill>
          <p:spPr>
            <a:xfrm>
              <a:off x="2514626" y="146494"/>
              <a:ext cx="8200817" cy="5901394"/>
            </a:xfrm>
            <a:prstGeom prst="rect">
              <a:avLst/>
            </a:prstGeom>
          </p:spPr>
        </p:pic>
        <p:sp>
          <p:nvSpPr>
            <p:cNvPr id="40" name="TextBox 39">
              <a:extLst>
                <a:ext uri="{FF2B5EF4-FFF2-40B4-BE49-F238E27FC236}">
                  <a16:creationId xmlns:a16="http://schemas.microsoft.com/office/drawing/2014/main" id="{91F5206B-FD62-E941-B57E-821188D5C4D4}"/>
                </a:ext>
              </a:extLst>
            </p:cNvPr>
            <p:cNvSpPr txBox="1"/>
            <p:nvPr/>
          </p:nvSpPr>
          <p:spPr>
            <a:xfrm>
              <a:off x="946125" y="3114087"/>
              <a:ext cx="1805209" cy="923330"/>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Log(Maximum predominant period)</a:t>
              </a:r>
            </a:p>
          </p:txBody>
        </p:sp>
        <p:sp>
          <p:nvSpPr>
            <p:cNvPr id="41" name="TextBox 40">
              <a:extLst>
                <a:ext uri="{FF2B5EF4-FFF2-40B4-BE49-F238E27FC236}">
                  <a16:creationId xmlns:a16="http://schemas.microsoft.com/office/drawing/2014/main" id="{0766E4C1-C597-CF4F-99BB-634AEE0B5BFB}"/>
                </a:ext>
              </a:extLst>
            </p:cNvPr>
            <p:cNvSpPr txBox="1"/>
            <p:nvPr/>
          </p:nvSpPr>
          <p:spPr>
            <a:xfrm>
              <a:off x="5589571" y="6177039"/>
              <a:ext cx="1805209"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magnitude</a:t>
              </a:r>
            </a:p>
          </p:txBody>
        </p:sp>
      </p:grpSp>
    </p:spTree>
    <p:extLst>
      <p:ext uri="{BB962C8B-B14F-4D97-AF65-F5344CB8AC3E}">
        <p14:creationId xmlns:p14="http://schemas.microsoft.com/office/powerpoint/2010/main" val="271365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aphical user interface, chart&#10;&#10;Description automatically generated">
            <a:extLst>
              <a:ext uri="{FF2B5EF4-FFF2-40B4-BE49-F238E27FC236}">
                <a16:creationId xmlns:a16="http://schemas.microsoft.com/office/drawing/2014/main" id="{8A788411-934F-814C-9D69-0D1377863875}"/>
              </a:ext>
            </a:extLst>
          </p:cNvPr>
          <p:cNvPicPr>
            <a:picLocks noChangeAspect="1"/>
          </p:cNvPicPr>
          <p:nvPr/>
        </p:nvPicPr>
        <p:blipFill rotWithShape="1">
          <a:blip r:embed="rId3"/>
          <a:srcRect l="7773" b="8829"/>
          <a:stretch/>
        </p:blipFill>
        <p:spPr>
          <a:xfrm>
            <a:off x="2090442" y="0"/>
            <a:ext cx="8430131" cy="6252518"/>
          </a:xfrm>
          <a:prstGeom prst="rect">
            <a:avLst/>
          </a:prstGeom>
        </p:spPr>
      </p:pic>
      <p:sp>
        <p:nvSpPr>
          <p:cNvPr id="2" name="Title 1">
            <a:extLst>
              <a:ext uri="{FF2B5EF4-FFF2-40B4-BE49-F238E27FC236}">
                <a16:creationId xmlns:a16="http://schemas.microsoft.com/office/drawing/2014/main" id="{A587677C-2336-5544-A018-3C33DF422318}"/>
              </a:ext>
            </a:extLst>
          </p:cNvPr>
          <p:cNvSpPr>
            <a:spLocks noGrp="1"/>
          </p:cNvSpPr>
          <p:nvPr>
            <p:ph type="title"/>
          </p:nvPr>
        </p:nvSpPr>
        <p:spPr/>
        <p:txBody>
          <a:bodyPr/>
          <a:lstStyle/>
          <a:p>
            <a:r>
              <a:rPr lang="en-GB" i="0" dirty="0"/>
              <a:t>RESULTS</a:t>
            </a:r>
          </a:p>
        </p:txBody>
      </p:sp>
      <p:pic>
        <p:nvPicPr>
          <p:cNvPr id="12" name="Picture 11" descr="Chart&#10;&#10;Description automatically generated">
            <a:extLst>
              <a:ext uri="{FF2B5EF4-FFF2-40B4-BE49-F238E27FC236}">
                <a16:creationId xmlns:a16="http://schemas.microsoft.com/office/drawing/2014/main" id="{16B6D4E0-EE0C-4044-8055-608934519998}"/>
              </a:ext>
            </a:extLst>
          </p:cNvPr>
          <p:cNvPicPr>
            <a:picLocks noChangeAspect="1"/>
          </p:cNvPicPr>
          <p:nvPr/>
        </p:nvPicPr>
        <p:blipFill rotWithShape="1">
          <a:blip r:embed="rId4"/>
          <a:srcRect l="9651" t="11600" r="9263" b="9931"/>
          <a:stretch/>
        </p:blipFill>
        <p:spPr>
          <a:xfrm>
            <a:off x="-4050257" y="5904411"/>
            <a:ext cx="3753497" cy="2263331"/>
          </a:xfrm>
          <a:prstGeom prst="rect">
            <a:avLst/>
          </a:prstGeom>
        </p:spPr>
      </p:pic>
      <p:sp>
        <p:nvSpPr>
          <p:cNvPr id="7" name="Rectangle 21">
            <a:extLst>
              <a:ext uri="{FF2B5EF4-FFF2-40B4-BE49-F238E27FC236}">
                <a16:creationId xmlns:a16="http://schemas.microsoft.com/office/drawing/2014/main" id="{8A3E00B7-6013-0746-8FFE-490201FD2252}"/>
              </a:ext>
            </a:extLst>
          </p:cNvPr>
          <p:cNvSpPr/>
          <p:nvPr/>
        </p:nvSpPr>
        <p:spPr>
          <a:xfrm>
            <a:off x="2480639" y="6786749"/>
            <a:ext cx="8529566" cy="3903604"/>
          </a:xfrm>
          <a:custGeom>
            <a:avLst/>
            <a:gdLst>
              <a:gd name="connsiteX0" fmla="*/ 3 w 2906626"/>
              <a:gd name="connsiteY0" fmla="*/ 1063696 h 2784800"/>
              <a:gd name="connsiteX1" fmla="*/ 1453313 w 2906626"/>
              <a:gd name="connsiteY1" fmla="*/ 0 h 2784800"/>
              <a:gd name="connsiteX2" fmla="*/ 2906623 w 2906626"/>
              <a:gd name="connsiteY2" fmla="*/ 1063696 h 2784800"/>
              <a:gd name="connsiteX3" fmla="*/ 2351508 w 2906626"/>
              <a:gd name="connsiteY3" fmla="*/ 2784793 h 2784800"/>
              <a:gd name="connsiteX4" fmla="*/ 555118 w 2906626"/>
              <a:gd name="connsiteY4" fmla="*/ 2784793 h 2784800"/>
              <a:gd name="connsiteX5" fmla="*/ 3 w 2906626"/>
              <a:gd name="connsiteY5" fmla="*/ 1063696 h 2784800"/>
              <a:gd name="connsiteX0" fmla="*/ 0 w 2898154"/>
              <a:gd name="connsiteY0" fmla="*/ 2028896 h 2784793"/>
              <a:gd name="connsiteX1" fmla="*/ 1444844 w 2898154"/>
              <a:gd name="connsiteY1" fmla="*/ 0 h 2784793"/>
              <a:gd name="connsiteX2" fmla="*/ 2898154 w 2898154"/>
              <a:gd name="connsiteY2" fmla="*/ 1063696 h 2784793"/>
              <a:gd name="connsiteX3" fmla="*/ 2343039 w 2898154"/>
              <a:gd name="connsiteY3" fmla="*/ 2784793 h 2784793"/>
              <a:gd name="connsiteX4" fmla="*/ 546649 w 2898154"/>
              <a:gd name="connsiteY4" fmla="*/ 2784793 h 2784793"/>
              <a:gd name="connsiteX5" fmla="*/ 0 w 2898154"/>
              <a:gd name="connsiteY5" fmla="*/ 2028896 h 2784793"/>
              <a:gd name="connsiteX0" fmla="*/ 0 w 2898154"/>
              <a:gd name="connsiteY0" fmla="*/ 2003496 h 2759393"/>
              <a:gd name="connsiteX1" fmla="*/ 2875711 w 2898154"/>
              <a:gd name="connsiteY1" fmla="*/ 0 h 2759393"/>
              <a:gd name="connsiteX2" fmla="*/ 2898154 w 2898154"/>
              <a:gd name="connsiteY2" fmla="*/ 1038296 h 2759393"/>
              <a:gd name="connsiteX3" fmla="*/ 2343039 w 2898154"/>
              <a:gd name="connsiteY3" fmla="*/ 2759393 h 2759393"/>
              <a:gd name="connsiteX4" fmla="*/ 546649 w 2898154"/>
              <a:gd name="connsiteY4" fmla="*/ 2759393 h 2759393"/>
              <a:gd name="connsiteX5" fmla="*/ 0 w 2898154"/>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546649 w 2889687"/>
              <a:gd name="connsiteY4" fmla="*/ 2759393 h 2759393"/>
              <a:gd name="connsiteX5" fmla="*/ 0 w 2889687"/>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4782 w 2889687"/>
              <a:gd name="connsiteY4" fmla="*/ 2750926 h 2759393"/>
              <a:gd name="connsiteX5" fmla="*/ 0 w 2889687"/>
              <a:gd name="connsiteY5" fmla="*/ 2003496 h 2759393"/>
              <a:gd name="connsiteX0" fmla="*/ 0 w 2889687"/>
              <a:gd name="connsiteY0" fmla="*/ 2003496 h 2750927"/>
              <a:gd name="connsiteX1" fmla="*/ 2875711 w 2889687"/>
              <a:gd name="connsiteY1" fmla="*/ 0 h 2750927"/>
              <a:gd name="connsiteX2" fmla="*/ 2889687 w 2889687"/>
              <a:gd name="connsiteY2" fmla="*/ 801229 h 2750927"/>
              <a:gd name="connsiteX3" fmla="*/ 116305 w 2889687"/>
              <a:gd name="connsiteY3" fmla="*/ 2750927 h 2750927"/>
              <a:gd name="connsiteX4" fmla="*/ 4782 w 2889687"/>
              <a:gd name="connsiteY4" fmla="*/ 2750926 h 2750927"/>
              <a:gd name="connsiteX5" fmla="*/ 0 w 2889687"/>
              <a:gd name="connsiteY5" fmla="*/ 2003496 h 2750927"/>
              <a:gd name="connsiteX0" fmla="*/ 0 w 2895034"/>
              <a:gd name="connsiteY0" fmla="*/ 2024886 h 2750927"/>
              <a:gd name="connsiteX1" fmla="*/ 2881058 w 2895034"/>
              <a:gd name="connsiteY1" fmla="*/ 0 h 2750927"/>
              <a:gd name="connsiteX2" fmla="*/ 2895034 w 2895034"/>
              <a:gd name="connsiteY2" fmla="*/ 801229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7"/>
              <a:gd name="connsiteX1" fmla="*/ 2881058 w 2895034"/>
              <a:gd name="connsiteY1" fmla="*/ 0 h 2750927"/>
              <a:gd name="connsiteX2" fmla="*/ 2895034 w 2895034"/>
              <a:gd name="connsiteY2" fmla="*/ 774492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6"/>
              <a:gd name="connsiteX1" fmla="*/ 2881058 w 2895034"/>
              <a:gd name="connsiteY1" fmla="*/ 0 h 2750926"/>
              <a:gd name="connsiteX2" fmla="*/ 2895034 w 2895034"/>
              <a:gd name="connsiteY2" fmla="*/ 774492 h 2750926"/>
              <a:gd name="connsiteX3" fmla="*/ 105610 w 2895034"/>
              <a:gd name="connsiteY3" fmla="*/ 2745580 h 2750926"/>
              <a:gd name="connsiteX4" fmla="*/ 10129 w 2895034"/>
              <a:gd name="connsiteY4" fmla="*/ 2750926 h 2750926"/>
              <a:gd name="connsiteX5" fmla="*/ 0 w 2895034"/>
              <a:gd name="connsiteY5" fmla="*/ 2024886 h 2750926"/>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20824 w 2895034"/>
              <a:gd name="connsiteY4" fmla="*/ 2729537 h 2745580"/>
              <a:gd name="connsiteX5" fmla="*/ 0 w 2895034"/>
              <a:gd name="connsiteY5" fmla="*/ 2024886 h 2745580"/>
              <a:gd name="connsiteX0" fmla="*/ 57553 w 2952587"/>
              <a:gd name="connsiteY0" fmla="*/ 2024886 h 2745580"/>
              <a:gd name="connsiteX1" fmla="*/ 2938611 w 2952587"/>
              <a:gd name="connsiteY1" fmla="*/ 0 h 2745580"/>
              <a:gd name="connsiteX2" fmla="*/ 2952587 w 2952587"/>
              <a:gd name="connsiteY2" fmla="*/ 774492 h 2745580"/>
              <a:gd name="connsiteX3" fmla="*/ 163163 w 2952587"/>
              <a:gd name="connsiteY3" fmla="*/ 2745580 h 2745580"/>
              <a:gd name="connsiteX4" fmla="*/ 0 w 2952587"/>
              <a:gd name="connsiteY4" fmla="*/ 2742600 h 2745580"/>
              <a:gd name="connsiteX5" fmla="*/ 57553 w 2952587"/>
              <a:gd name="connsiteY5" fmla="*/ 2024886 h 2745580"/>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1230 w 2895034"/>
              <a:gd name="connsiteY4" fmla="*/ 2742600 h 2745580"/>
              <a:gd name="connsiteX5" fmla="*/ 0 w 2895034"/>
              <a:gd name="connsiteY5" fmla="*/ 2024886 h 27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5034" h="2745580">
                <a:moveTo>
                  <a:pt x="0" y="2024886"/>
                </a:moveTo>
                <a:lnTo>
                  <a:pt x="2881058" y="0"/>
                </a:lnTo>
                <a:lnTo>
                  <a:pt x="2895034" y="774492"/>
                </a:lnTo>
                <a:lnTo>
                  <a:pt x="105610" y="2745580"/>
                </a:lnTo>
                <a:lnTo>
                  <a:pt x="1230" y="2742600"/>
                </a:lnTo>
                <a:lnTo>
                  <a:pt x="0" y="2024886"/>
                </a:lnTo>
                <a:close/>
              </a:path>
            </a:pathLst>
          </a:custGeom>
          <a:solidFill>
            <a:schemeClr val="accent2">
              <a:lumMod val="40000"/>
              <a:lumOff val="60000"/>
              <a:alpha val="4784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38E071F4-E991-ED49-894A-6C2EE7C7F3CE}"/>
              </a:ext>
            </a:extLst>
          </p:cNvPr>
          <p:cNvCxnSpPr>
            <a:cxnSpLocks/>
          </p:cNvCxnSpPr>
          <p:nvPr/>
        </p:nvCxnSpPr>
        <p:spPr>
          <a:xfrm flipV="1">
            <a:off x="2438822" y="7334583"/>
            <a:ext cx="8582154" cy="292045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Parallelogram 31">
            <a:extLst>
              <a:ext uri="{FF2B5EF4-FFF2-40B4-BE49-F238E27FC236}">
                <a16:creationId xmlns:a16="http://schemas.microsoft.com/office/drawing/2014/main" id="{313D2CEE-2FF3-114F-825F-58451C6A371C}"/>
              </a:ext>
            </a:extLst>
          </p:cNvPr>
          <p:cNvSpPr/>
          <p:nvPr/>
        </p:nvSpPr>
        <p:spPr>
          <a:xfrm>
            <a:off x="9783463"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80E9D04D-3C64-5D4C-996E-23D2B11A861D}"/>
              </a:ext>
            </a:extLst>
          </p:cNvPr>
          <p:cNvSpPr/>
          <p:nvPr/>
        </p:nvSpPr>
        <p:spPr>
          <a:xfrm>
            <a:off x="10290604"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arallelogram 34">
            <a:extLst>
              <a:ext uri="{FF2B5EF4-FFF2-40B4-BE49-F238E27FC236}">
                <a16:creationId xmlns:a16="http://schemas.microsoft.com/office/drawing/2014/main" id="{57955BD6-232D-9A4D-B682-EA166CC00817}"/>
              </a:ext>
            </a:extLst>
          </p:cNvPr>
          <p:cNvSpPr/>
          <p:nvPr/>
        </p:nvSpPr>
        <p:spPr>
          <a:xfrm>
            <a:off x="9269575"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738D8001-0DC0-D048-A217-11085345E507}"/>
              </a:ext>
            </a:extLst>
          </p:cNvPr>
          <p:cNvSpPr/>
          <p:nvPr/>
        </p:nvSpPr>
        <p:spPr>
          <a:xfrm>
            <a:off x="10789735" y="5473514"/>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A4645-3CDC-024B-B37E-00B076C37164}"/>
              </a:ext>
            </a:extLst>
          </p:cNvPr>
          <p:cNvSpPr txBox="1"/>
          <p:nvPr/>
        </p:nvSpPr>
        <p:spPr>
          <a:xfrm rot="18335671">
            <a:off x="10755161" y="6214821"/>
            <a:ext cx="1208997" cy="369332"/>
          </a:xfrm>
          <a:prstGeom prst="rect">
            <a:avLst/>
          </a:prstGeom>
          <a:noFill/>
        </p:spPr>
        <p:txBody>
          <a:bodyPr wrap="square" rtlCol="0">
            <a:spAutoFit/>
          </a:bodyPr>
          <a:lstStyle/>
          <a:p>
            <a:r>
              <a:rPr lang="en-US" b="1" dirty="0"/>
              <a:t>Meaning</a:t>
            </a:r>
          </a:p>
        </p:txBody>
      </p:sp>
      <p:sp>
        <p:nvSpPr>
          <p:cNvPr id="36" name="TextBox 35">
            <a:extLst>
              <a:ext uri="{FF2B5EF4-FFF2-40B4-BE49-F238E27FC236}">
                <a16:creationId xmlns:a16="http://schemas.microsoft.com/office/drawing/2014/main" id="{68D11F5A-11DD-4249-B2B8-A34FD0AF7FAF}"/>
              </a:ext>
            </a:extLst>
          </p:cNvPr>
          <p:cNvSpPr txBox="1"/>
          <p:nvPr/>
        </p:nvSpPr>
        <p:spPr>
          <a:xfrm rot="18335671">
            <a:off x="9284050" y="6197359"/>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Question</a:t>
            </a:r>
          </a:p>
        </p:txBody>
      </p:sp>
      <p:sp>
        <p:nvSpPr>
          <p:cNvPr id="37" name="TextBox 36">
            <a:extLst>
              <a:ext uri="{FF2B5EF4-FFF2-40B4-BE49-F238E27FC236}">
                <a16:creationId xmlns:a16="http://schemas.microsoft.com/office/drawing/2014/main" id="{F2EAD46F-D634-8E49-9B3E-040044AF58A4}"/>
              </a:ext>
            </a:extLst>
          </p:cNvPr>
          <p:cNvSpPr txBox="1"/>
          <p:nvPr/>
        </p:nvSpPr>
        <p:spPr>
          <a:xfrm rot="18335671">
            <a:off x="9611791" y="5967205"/>
            <a:ext cx="175449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Past work</a:t>
            </a:r>
          </a:p>
        </p:txBody>
      </p:sp>
      <p:sp>
        <p:nvSpPr>
          <p:cNvPr id="38" name="TextBox 37">
            <a:extLst>
              <a:ext uri="{FF2B5EF4-FFF2-40B4-BE49-F238E27FC236}">
                <a16:creationId xmlns:a16="http://schemas.microsoft.com/office/drawing/2014/main" id="{64638D68-3A7D-1443-9206-B7C268865840}"/>
              </a:ext>
            </a:extLst>
          </p:cNvPr>
          <p:cNvSpPr txBox="1"/>
          <p:nvPr/>
        </p:nvSpPr>
        <p:spPr>
          <a:xfrm rot="18335671">
            <a:off x="10114237" y="5860139"/>
            <a:ext cx="2017829"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Method</a:t>
            </a:r>
          </a:p>
        </p:txBody>
      </p:sp>
      <p:pic>
        <p:nvPicPr>
          <p:cNvPr id="17" name="Picture 16" descr="Chart&#10;&#10;Description automatically generated">
            <a:extLst>
              <a:ext uri="{FF2B5EF4-FFF2-40B4-BE49-F238E27FC236}">
                <a16:creationId xmlns:a16="http://schemas.microsoft.com/office/drawing/2014/main" id="{6D61B93A-F21F-EC49-9C3D-F9E680604873}"/>
              </a:ext>
            </a:extLst>
          </p:cNvPr>
          <p:cNvPicPr>
            <a:picLocks noChangeAspect="1"/>
          </p:cNvPicPr>
          <p:nvPr/>
        </p:nvPicPr>
        <p:blipFill>
          <a:blip r:embed="rId5"/>
          <a:stretch>
            <a:fillRect/>
          </a:stretch>
        </p:blipFill>
        <p:spPr>
          <a:xfrm>
            <a:off x="-9227324" y="-605481"/>
            <a:ext cx="8346057" cy="6858000"/>
          </a:xfrm>
          <a:prstGeom prst="rect">
            <a:avLst/>
          </a:prstGeom>
        </p:spPr>
      </p:pic>
      <p:pic>
        <p:nvPicPr>
          <p:cNvPr id="19" name="Picture 18" descr="Chart&#10;&#10;Description automatically generated">
            <a:extLst>
              <a:ext uri="{FF2B5EF4-FFF2-40B4-BE49-F238E27FC236}">
                <a16:creationId xmlns:a16="http://schemas.microsoft.com/office/drawing/2014/main" id="{C216E923-FB72-1042-9758-848A614B68E9}"/>
              </a:ext>
            </a:extLst>
          </p:cNvPr>
          <p:cNvPicPr>
            <a:picLocks noChangeAspect="1"/>
          </p:cNvPicPr>
          <p:nvPr/>
        </p:nvPicPr>
        <p:blipFill>
          <a:blip r:embed="rId6"/>
          <a:stretch>
            <a:fillRect/>
          </a:stretch>
        </p:blipFill>
        <p:spPr>
          <a:xfrm>
            <a:off x="13207150" y="-1367562"/>
            <a:ext cx="9160070" cy="6858000"/>
          </a:xfrm>
          <a:prstGeom prst="rect">
            <a:avLst/>
          </a:prstGeom>
        </p:spPr>
      </p:pic>
      <p:sp>
        <p:nvSpPr>
          <p:cNvPr id="34" name="TextBox 33">
            <a:extLst>
              <a:ext uri="{FF2B5EF4-FFF2-40B4-BE49-F238E27FC236}">
                <a16:creationId xmlns:a16="http://schemas.microsoft.com/office/drawing/2014/main" id="{6145FF4F-B099-2D4D-8495-FDA33B2B1125}"/>
              </a:ext>
            </a:extLst>
          </p:cNvPr>
          <p:cNvSpPr txBox="1"/>
          <p:nvPr/>
        </p:nvSpPr>
        <p:spPr>
          <a:xfrm>
            <a:off x="676305" y="3114087"/>
            <a:ext cx="1805209" cy="923330"/>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Log(Maximum predominant period)</a:t>
            </a:r>
          </a:p>
        </p:txBody>
      </p:sp>
      <p:sp>
        <p:nvSpPr>
          <p:cNvPr id="52" name="Rectangle 51">
            <a:extLst>
              <a:ext uri="{FF2B5EF4-FFF2-40B4-BE49-F238E27FC236}">
                <a16:creationId xmlns:a16="http://schemas.microsoft.com/office/drawing/2014/main" id="{BD580331-858A-6340-A41E-C14B397F85AF}"/>
              </a:ext>
            </a:extLst>
          </p:cNvPr>
          <p:cNvSpPr/>
          <p:nvPr/>
        </p:nvSpPr>
        <p:spPr>
          <a:xfrm flipH="1">
            <a:off x="13102807" y="5247332"/>
            <a:ext cx="4508998" cy="4432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nvGrpSpPr>
          <p:cNvPr id="74" name="Group 73">
            <a:extLst>
              <a:ext uri="{FF2B5EF4-FFF2-40B4-BE49-F238E27FC236}">
                <a16:creationId xmlns:a16="http://schemas.microsoft.com/office/drawing/2014/main" id="{12E06AF0-580E-C747-8F3C-BD781B7FDE74}"/>
              </a:ext>
            </a:extLst>
          </p:cNvPr>
          <p:cNvGrpSpPr/>
          <p:nvPr/>
        </p:nvGrpSpPr>
        <p:grpSpPr>
          <a:xfrm>
            <a:off x="9506142" y="171309"/>
            <a:ext cx="2894444" cy="1782424"/>
            <a:chOff x="9326978" y="862052"/>
            <a:chExt cx="5534407" cy="3608154"/>
          </a:xfrm>
        </p:grpSpPr>
        <p:sp>
          <p:nvSpPr>
            <p:cNvPr id="72" name="Rectangle 71">
              <a:extLst>
                <a:ext uri="{FF2B5EF4-FFF2-40B4-BE49-F238E27FC236}">
                  <a16:creationId xmlns:a16="http://schemas.microsoft.com/office/drawing/2014/main" id="{84297070-0182-EE4E-9F50-A4D53013638C}"/>
                </a:ext>
              </a:extLst>
            </p:cNvPr>
            <p:cNvSpPr/>
            <p:nvPr/>
          </p:nvSpPr>
          <p:spPr>
            <a:xfrm>
              <a:off x="9707653" y="1616011"/>
              <a:ext cx="2657830" cy="2465564"/>
            </a:xfrm>
            <a:prstGeom prst="rect">
              <a:avLst/>
            </a:prstGeom>
            <a:solidFill>
              <a:schemeClr val="accent3">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53" name="TextBox 52">
              <a:extLst>
                <a:ext uri="{FF2B5EF4-FFF2-40B4-BE49-F238E27FC236}">
                  <a16:creationId xmlns:a16="http://schemas.microsoft.com/office/drawing/2014/main" id="{6CA53EFC-17F0-E941-AE70-81509127759C}"/>
                </a:ext>
              </a:extLst>
            </p:cNvPr>
            <p:cNvSpPr txBox="1"/>
            <p:nvPr/>
          </p:nvSpPr>
          <p:spPr>
            <a:xfrm flipH="1">
              <a:off x="13169403" y="3617666"/>
              <a:ext cx="1691982" cy="747637"/>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Frequency (Hz)</a:t>
              </a:r>
            </a:p>
          </p:txBody>
        </p:sp>
        <p:cxnSp>
          <p:nvCxnSpPr>
            <p:cNvPr id="54" name="Straight Connector 53">
              <a:extLst>
                <a:ext uri="{FF2B5EF4-FFF2-40B4-BE49-F238E27FC236}">
                  <a16:creationId xmlns:a16="http://schemas.microsoft.com/office/drawing/2014/main" id="{5E86A141-02D4-6648-91BE-A429B7DE8ACA}"/>
                </a:ext>
              </a:extLst>
            </p:cNvPr>
            <p:cNvCxnSpPr>
              <a:cxnSpLocks/>
            </p:cNvCxnSpPr>
            <p:nvPr/>
          </p:nvCxnSpPr>
          <p:spPr>
            <a:xfrm flipH="1">
              <a:off x="9687525" y="1136179"/>
              <a:ext cx="0" cy="2933287"/>
            </a:xfrm>
            <a:prstGeom prst="line">
              <a:avLst/>
            </a:prstGeom>
            <a:noFill/>
            <a:ln w="38100">
              <a:solidFill>
                <a:schemeClr val="tx1"/>
              </a:solidFill>
              <a:headEnd type="arrow" w="sm" len="sm"/>
              <a:tailEnd type="none" w="sm" len="sm"/>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758FF42D-B3DA-8C40-A467-A41FEAA2CF3A}"/>
                </a:ext>
              </a:extLst>
            </p:cNvPr>
            <p:cNvSpPr txBox="1"/>
            <p:nvPr/>
          </p:nvSpPr>
          <p:spPr>
            <a:xfrm flipH="1">
              <a:off x="9326978" y="862052"/>
              <a:ext cx="1184677" cy="373819"/>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Gain (dB)</a:t>
              </a:r>
            </a:p>
          </p:txBody>
        </p:sp>
        <p:sp>
          <p:nvSpPr>
            <p:cNvPr id="56" name="TextBox 55">
              <a:extLst>
                <a:ext uri="{FF2B5EF4-FFF2-40B4-BE49-F238E27FC236}">
                  <a16:creationId xmlns:a16="http://schemas.microsoft.com/office/drawing/2014/main" id="{7CE5D064-AEAF-9447-B4CF-52475D2DE1CF}"/>
                </a:ext>
              </a:extLst>
            </p:cNvPr>
            <p:cNvSpPr txBox="1"/>
            <p:nvPr/>
          </p:nvSpPr>
          <p:spPr>
            <a:xfrm flipH="1">
              <a:off x="9477153" y="1480790"/>
              <a:ext cx="131746" cy="373819"/>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a:t>
              </a:r>
            </a:p>
          </p:txBody>
        </p:sp>
        <p:sp>
          <p:nvSpPr>
            <p:cNvPr id="57" name="TextBox 56">
              <a:extLst>
                <a:ext uri="{FF2B5EF4-FFF2-40B4-BE49-F238E27FC236}">
                  <a16:creationId xmlns:a16="http://schemas.microsoft.com/office/drawing/2014/main" id="{59E6731E-EA3D-4E49-A4FA-D2D317891F66}"/>
                </a:ext>
              </a:extLst>
            </p:cNvPr>
            <p:cNvSpPr txBox="1"/>
            <p:nvPr/>
          </p:nvSpPr>
          <p:spPr>
            <a:xfrm flipH="1">
              <a:off x="12237436" y="4096387"/>
              <a:ext cx="1062963" cy="373819"/>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3 Hz</a:t>
              </a:r>
            </a:p>
          </p:txBody>
        </p:sp>
        <p:cxnSp>
          <p:nvCxnSpPr>
            <p:cNvPr id="58" name="Straight Connector 57">
              <a:extLst>
                <a:ext uri="{FF2B5EF4-FFF2-40B4-BE49-F238E27FC236}">
                  <a16:creationId xmlns:a16="http://schemas.microsoft.com/office/drawing/2014/main" id="{C8BD84C5-154E-5A41-AA35-9D52BBC5AA8A}"/>
                </a:ext>
              </a:extLst>
            </p:cNvPr>
            <p:cNvCxnSpPr>
              <a:cxnSpLocks/>
            </p:cNvCxnSpPr>
            <p:nvPr/>
          </p:nvCxnSpPr>
          <p:spPr>
            <a:xfrm flipH="1">
              <a:off x="9604298" y="4069465"/>
              <a:ext cx="3579095" cy="0"/>
            </a:xfrm>
            <a:prstGeom prst="line">
              <a:avLst/>
            </a:prstGeom>
            <a:noFill/>
            <a:ln w="38100">
              <a:solidFill>
                <a:schemeClr val="tx1"/>
              </a:solidFill>
              <a:headEnd type="arrow" w="sm" len="sm"/>
              <a:tailEnd w="sm" len="sm"/>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EF09ADD6-D427-934F-9198-C3C0D8ED2A9C}"/>
                </a:ext>
              </a:extLst>
            </p:cNvPr>
            <p:cNvCxnSpPr>
              <a:cxnSpLocks/>
            </p:cNvCxnSpPr>
            <p:nvPr/>
          </p:nvCxnSpPr>
          <p:spPr>
            <a:xfrm>
              <a:off x="9680438" y="1616011"/>
              <a:ext cx="2707302" cy="0"/>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A87C6821-C1B2-E548-AA98-DF802D7B8382}"/>
                </a:ext>
              </a:extLst>
            </p:cNvPr>
            <p:cNvCxnSpPr>
              <a:cxnSpLocks/>
            </p:cNvCxnSpPr>
            <p:nvPr/>
          </p:nvCxnSpPr>
          <p:spPr>
            <a:xfrm flipV="1">
              <a:off x="12387740" y="1615331"/>
              <a:ext cx="0" cy="2451207"/>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01DC0D54-C758-3645-B30C-23C853390ED2}"/>
                </a:ext>
              </a:extLst>
            </p:cNvPr>
            <p:cNvSpPr txBox="1"/>
            <p:nvPr/>
          </p:nvSpPr>
          <p:spPr>
            <a:xfrm>
              <a:off x="11008868" y="2594712"/>
              <a:ext cx="1128775" cy="747637"/>
            </a:xfrm>
            <a:prstGeom prst="rect">
              <a:avLst/>
            </a:prstGeom>
            <a:noFill/>
          </p:spPr>
          <p:txBody>
            <a:bodyPr wrap="square" lIns="0" tIns="0" rIns="0" bIns="0" rtlCol="0">
              <a:spAutoFit/>
            </a:bodyPr>
            <a:lstStyle/>
            <a:p>
              <a:pPr algn="r"/>
              <a:r>
                <a:rPr lang="en-GB" sz="1200" dirty="0">
                  <a:latin typeface="Calibri Light" panose="020F0302020204030204" pitchFamily="34" charset="0"/>
                  <a:cs typeface="Calibri Light" panose="020F0302020204030204" pitchFamily="34" charset="0"/>
                </a:rPr>
                <a:t>Ideal response</a:t>
              </a:r>
            </a:p>
          </p:txBody>
        </p:sp>
      </p:grpSp>
      <p:sp>
        <p:nvSpPr>
          <p:cNvPr id="49" name="TextBox 48">
            <a:extLst>
              <a:ext uri="{FF2B5EF4-FFF2-40B4-BE49-F238E27FC236}">
                <a16:creationId xmlns:a16="http://schemas.microsoft.com/office/drawing/2014/main" id="{75551985-1754-E14C-9451-21DC3249D29A}"/>
              </a:ext>
            </a:extLst>
          </p:cNvPr>
          <p:cNvSpPr txBox="1"/>
          <p:nvPr/>
        </p:nvSpPr>
        <p:spPr>
          <a:xfrm>
            <a:off x="5589571" y="6177039"/>
            <a:ext cx="1805209"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magnitude</a:t>
            </a:r>
          </a:p>
        </p:txBody>
      </p:sp>
    </p:spTree>
    <p:extLst>
      <p:ext uri="{BB962C8B-B14F-4D97-AF65-F5344CB8AC3E}">
        <p14:creationId xmlns:p14="http://schemas.microsoft.com/office/powerpoint/2010/main" val="4135524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677C-2336-5544-A018-3C33DF422318}"/>
              </a:ext>
            </a:extLst>
          </p:cNvPr>
          <p:cNvSpPr>
            <a:spLocks noGrp="1"/>
          </p:cNvSpPr>
          <p:nvPr>
            <p:ph type="title"/>
          </p:nvPr>
        </p:nvSpPr>
        <p:spPr/>
        <p:txBody>
          <a:bodyPr/>
          <a:lstStyle/>
          <a:p>
            <a:r>
              <a:rPr lang="en-GB" i="0" dirty="0"/>
              <a:t>RESULTS</a:t>
            </a:r>
          </a:p>
        </p:txBody>
      </p:sp>
      <p:pic>
        <p:nvPicPr>
          <p:cNvPr id="12" name="Picture 11" descr="Chart&#10;&#10;Description automatically generated">
            <a:extLst>
              <a:ext uri="{FF2B5EF4-FFF2-40B4-BE49-F238E27FC236}">
                <a16:creationId xmlns:a16="http://schemas.microsoft.com/office/drawing/2014/main" id="{16B6D4E0-EE0C-4044-8055-608934519998}"/>
              </a:ext>
            </a:extLst>
          </p:cNvPr>
          <p:cNvPicPr>
            <a:picLocks noChangeAspect="1"/>
          </p:cNvPicPr>
          <p:nvPr/>
        </p:nvPicPr>
        <p:blipFill rotWithShape="1">
          <a:blip r:embed="rId3"/>
          <a:srcRect l="9651" t="11600" r="9263" b="9931"/>
          <a:stretch/>
        </p:blipFill>
        <p:spPr>
          <a:xfrm>
            <a:off x="-4050257" y="5904411"/>
            <a:ext cx="3753497" cy="2263331"/>
          </a:xfrm>
          <a:prstGeom prst="rect">
            <a:avLst/>
          </a:prstGeom>
        </p:spPr>
      </p:pic>
      <p:sp>
        <p:nvSpPr>
          <p:cNvPr id="7" name="Rectangle 21">
            <a:extLst>
              <a:ext uri="{FF2B5EF4-FFF2-40B4-BE49-F238E27FC236}">
                <a16:creationId xmlns:a16="http://schemas.microsoft.com/office/drawing/2014/main" id="{8A3E00B7-6013-0746-8FFE-490201FD2252}"/>
              </a:ext>
            </a:extLst>
          </p:cNvPr>
          <p:cNvSpPr/>
          <p:nvPr/>
        </p:nvSpPr>
        <p:spPr>
          <a:xfrm>
            <a:off x="2480639" y="6786749"/>
            <a:ext cx="8529566" cy="3903604"/>
          </a:xfrm>
          <a:custGeom>
            <a:avLst/>
            <a:gdLst>
              <a:gd name="connsiteX0" fmla="*/ 3 w 2906626"/>
              <a:gd name="connsiteY0" fmla="*/ 1063696 h 2784800"/>
              <a:gd name="connsiteX1" fmla="*/ 1453313 w 2906626"/>
              <a:gd name="connsiteY1" fmla="*/ 0 h 2784800"/>
              <a:gd name="connsiteX2" fmla="*/ 2906623 w 2906626"/>
              <a:gd name="connsiteY2" fmla="*/ 1063696 h 2784800"/>
              <a:gd name="connsiteX3" fmla="*/ 2351508 w 2906626"/>
              <a:gd name="connsiteY3" fmla="*/ 2784793 h 2784800"/>
              <a:gd name="connsiteX4" fmla="*/ 555118 w 2906626"/>
              <a:gd name="connsiteY4" fmla="*/ 2784793 h 2784800"/>
              <a:gd name="connsiteX5" fmla="*/ 3 w 2906626"/>
              <a:gd name="connsiteY5" fmla="*/ 1063696 h 2784800"/>
              <a:gd name="connsiteX0" fmla="*/ 0 w 2898154"/>
              <a:gd name="connsiteY0" fmla="*/ 2028896 h 2784793"/>
              <a:gd name="connsiteX1" fmla="*/ 1444844 w 2898154"/>
              <a:gd name="connsiteY1" fmla="*/ 0 h 2784793"/>
              <a:gd name="connsiteX2" fmla="*/ 2898154 w 2898154"/>
              <a:gd name="connsiteY2" fmla="*/ 1063696 h 2784793"/>
              <a:gd name="connsiteX3" fmla="*/ 2343039 w 2898154"/>
              <a:gd name="connsiteY3" fmla="*/ 2784793 h 2784793"/>
              <a:gd name="connsiteX4" fmla="*/ 546649 w 2898154"/>
              <a:gd name="connsiteY4" fmla="*/ 2784793 h 2784793"/>
              <a:gd name="connsiteX5" fmla="*/ 0 w 2898154"/>
              <a:gd name="connsiteY5" fmla="*/ 2028896 h 2784793"/>
              <a:gd name="connsiteX0" fmla="*/ 0 w 2898154"/>
              <a:gd name="connsiteY0" fmla="*/ 2003496 h 2759393"/>
              <a:gd name="connsiteX1" fmla="*/ 2875711 w 2898154"/>
              <a:gd name="connsiteY1" fmla="*/ 0 h 2759393"/>
              <a:gd name="connsiteX2" fmla="*/ 2898154 w 2898154"/>
              <a:gd name="connsiteY2" fmla="*/ 1038296 h 2759393"/>
              <a:gd name="connsiteX3" fmla="*/ 2343039 w 2898154"/>
              <a:gd name="connsiteY3" fmla="*/ 2759393 h 2759393"/>
              <a:gd name="connsiteX4" fmla="*/ 546649 w 2898154"/>
              <a:gd name="connsiteY4" fmla="*/ 2759393 h 2759393"/>
              <a:gd name="connsiteX5" fmla="*/ 0 w 2898154"/>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546649 w 2889687"/>
              <a:gd name="connsiteY4" fmla="*/ 2759393 h 2759393"/>
              <a:gd name="connsiteX5" fmla="*/ 0 w 2889687"/>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4782 w 2889687"/>
              <a:gd name="connsiteY4" fmla="*/ 2750926 h 2759393"/>
              <a:gd name="connsiteX5" fmla="*/ 0 w 2889687"/>
              <a:gd name="connsiteY5" fmla="*/ 2003496 h 2759393"/>
              <a:gd name="connsiteX0" fmla="*/ 0 w 2889687"/>
              <a:gd name="connsiteY0" fmla="*/ 2003496 h 2750927"/>
              <a:gd name="connsiteX1" fmla="*/ 2875711 w 2889687"/>
              <a:gd name="connsiteY1" fmla="*/ 0 h 2750927"/>
              <a:gd name="connsiteX2" fmla="*/ 2889687 w 2889687"/>
              <a:gd name="connsiteY2" fmla="*/ 801229 h 2750927"/>
              <a:gd name="connsiteX3" fmla="*/ 116305 w 2889687"/>
              <a:gd name="connsiteY3" fmla="*/ 2750927 h 2750927"/>
              <a:gd name="connsiteX4" fmla="*/ 4782 w 2889687"/>
              <a:gd name="connsiteY4" fmla="*/ 2750926 h 2750927"/>
              <a:gd name="connsiteX5" fmla="*/ 0 w 2889687"/>
              <a:gd name="connsiteY5" fmla="*/ 2003496 h 2750927"/>
              <a:gd name="connsiteX0" fmla="*/ 0 w 2895034"/>
              <a:gd name="connsiteY0" fmla="*/ 2024886 h 2750927"/>
              <a:gd name="connsiteX1" fmla="*/ 2881058 w 2895034"/>
              <a:gd name="connsiteY1" fmla="*/ 0 h 2750927"/>
              <a:gd name="connsiteX2" fmla="*/ 2895034 w 2895034"/>
              <a:gd name="connsiteY2" fmla="*/ 801229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7"/>
              <a:gd name="connsiteX1" fmla="*/ 2881058 w 2895034"/>
              <a:gd name="connsiteY1" fmla="*/ 0 h 2750927"/>
              <a:gd name="connsiteX2" fmla="*/ 2895034 w 2895034"/>
              <a:gd name="connsiteY2" fmla="*/ 774492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6"/>
              <a:gd name="connsiteX1" fmla="*/ 2881058 w 2895034"/>
              <a:gd name="connsiteY1" fmla="*/ 0 h 2750926"/>
              <a:gd name="connsiteX2" fmla="*/ 2895034 w 2895034"/>
              <a:gd name="connsiteY2" fmla="*/ 774492 h 2750926"/>
              <a:gd name="connsiteX3" fmla="*/ 105610 w 2895034"/>
              <a:gd name="connsiteY3" fmla="*/ 2745580 h 2750926"/>
              <a:gd name="connsiteX4" fmla="*/ 10129 w 2895034"/>
              <a:gd name="connsiteY4" fmla="*/ 2750926 h 2750926"/>
              <a:gd name="connsiteX5" fmla="*/ 0 w 2895034"/>
              <a:gd name="connsiteY5" fmla="*/ 2024886 h 2750926"/>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20824 w 2895034"/>
              <a:gd name="connsiteY4" fmla="*/ 2729537 h 2745580"/>
              <a:gd name="connsiteX5" fmla="*/ 0 w 2895034"/>
              <a:gd name="connsiteY5" fmla="*/ 2024886 h 2745580"/>
              <a:gd name="connsiteX0" fmla="*/ 57553 w 2952587"/>
              <a:gd name="connsiteY0" fmla="*/ 2024886 h 2745580"/>
              <a:gd name="connsiteX1" fmla="*/ 2938611 w 2952587"/>
              <a:gd name="connsiteY1" fmla="*/ 0 h 2745580"/>
              <a:gd name="connsiteX2" fmla="*/ 2952587 w 2952587"/>
              <a:gd name="connsiteY2" fmla="*/ 774492 h 2745580"/>
              <a:gd name="connsiteX3" fmla="*/ 163163 w 2952587"/>
              <a:gd name="connsiteY3" fmla="*/ 2745580 h 2745580"/>
              <a:gd name="connsiteX4" fmla="*/ 0 w 2952587"/>
              <a:gd name="connsiteY4" fmla="*/ 2742600 h 2745580"/>
              <a:gd name="connsiteX5" fmla="*/ 57553 w 2952587"/>
              <a:gd name="connsiteY5" fmla="*/ 2024886 h 2745580"/>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1230 w 2895034"/>
              <a:gd name="connsiteY4" fmla="*/ 2742600 h 2745580"/>
              <a:gd name="connsiteX5" fmla="*/ 0 w 2895034"/>
              <a:gd name="connsiteY5" fmla="*/ 2024886 h 27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5034" h="2745580">
                <a:moveTo>
                  <a:pt x="0" y="2024886"/>
                </a:moveTo>
                <a:lnTo>
                  <a:pt x="2881058" y="0"/>
                </a:lnTo>
                <a:lnTo>
                  <a:pt x="2895034" y="774492"/>
                </a:lnTo>
                <a:lnTo>
                  <a:pt x="105610" y="2745580"/>
                </a:lnTo>
                <a:lnTo>
                  <a:pt x="1230" y="2742600"/>
                </a:lnTo>
                <a:lnTo>
                  <a:pt x="0" y="2024886"/>
                </a:lnTo>
                <a:close/>
              </a:path>
            </a:pathLst>
          </a:custGeom>
          <a:solidFill>
            <a:schemeClr val="accent2">
              <a:lumMod val="40000"/>
              <a:lumOff val="60000"/>
              <a:alpha val="4784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38E071F4-E991-ED49-894A-6C2EE7C7F3CE}"/>
              </a:ext>
            </a:extLst>
          </p:cNvPr>
          <p:cNvCxnSpPr>
            <a:cxnSpLocks/>
          </p:cNvCxnSpPr>
          <p:nvPr/>
        </p:nvCxnSpPr>
        <p:spPr>
          <a:xfrm flipV="1">
            <a:off x="2438822" y="7334583"/>
            <a:ext cx="8582154" cy="292045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Parallelogram 31">
            <a:extLst>
              <a:ext uri="{FF2B5EF4-FFF2-40B4-BE49-F238E27FC236}">
                <a16:creationId xmlns:a16="http://schemas.microsoft.com/office/drawing/2014/main" id="{313D2CEE-2FF3-114F-825F-58451C6A371C}"/>
              </a:ext>
            </a:extLst>
          </p:cNvPr>
          <p:cNvSpPr/>
          <p:nvPr/>
        </p:nvSpPr>
        <p:spPr>
          <a:xfrm>
            <a:off x="9783463"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80E9D04D-3C64-5D4C-996E-23D2B11A861D}"/>
              </a:ext>
            </a:extLst>
          </p:cNvPr>
          <p:cNvSpPr/>
          <p:nvPr/>
        </p:nvSpPr>
        <p:spPr>
          <a:xfrm>
            <a:off x="10290604"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arallelogram 34">
            <a:extLst>
              <a:ext uri="{FF2B5EF4-FFF2-40B4-BE49-F238E27FC236}">
                <a16:creationId xmlns:a16="http://schemas.microsoft.com/office/drawing/2014/main" id="{57955BD6-232D-9A4D-B682-EA166CC00817}"/>
              </a:ext>
            </a:extLst>
          </p:cNvPr>
          <p:cNvSpPr/>
          <p:nvPr/>
        </p:nvSpPr>
        <p:spPr>
          <a:xfrm>
            <a:off x="9269575"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738D8001-0DC0-D048-A217-11085345E507}"/>
              </a:ext>
            </a:extLst>
          </p:cNvPr>
          <p:cNvSpPr/>
          <p:nvPr/>
        </p:nvSpPr>
        <p:spPr>
          <a:xfrm>
            <a:off x="10789735" y="5473514"/>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A4645-3CDC-024B-B37E-00B076C37164}"/>
              </a:ext>
            </a:extLst>
          </p:cNvPr>
          <p:cNvSpPr txBox="1"/>
          <p:nvPr/>
        </p:nvSpPr>
        <p:spPr>
          <a:xfrm rot="18335671">
            <a:off x="10755161" y="6214821"/>
            <a:ext cx="1208997" cy="369332"/>
          </a:xfrm>
          <a:prstGeom prst="rect">
            <a:avLst/>
          </a:prstGeom>
          <a:noFill/>
        </p:spPr>
        <p:txBody>
          <a:bodyPr wrap="square" rtlCol="0">
            <a:spAutoFit/>
          </a:bodyPr>
          <a:lstStyle/>
          <a:p>
            <a:r>
              <a:rPr lang="en-US" b="1" dirty="0"/>
              <a:t>Meaning</a:t>
            </a:r>
          </a:p>
        </p:txBody>
      </p:sp>
      <p:sp>
        <p:nvSpPr>
          <p:cNvPr id="36" name="TextBox 35">
            <a:extLst>
              <a:ext uri="{FF2B5EF4-FFF2-40B4-BE49-F238E27FC236}">
                <a16:creationId xmlns:a16="http://schemas.microsoft.com/office/drawing/2014/main" id="{68D11F5A-11DD-4249-B2B8-A34FD0AF7FAF}"/>
              </a:ext>
            </a:extLst>
          </p:cNvPr>
          <p:cNvSpPr txBox="1"/>
          <p:nvPr/>
        </p:nvSpPr>
        <p:spPr>
          <a:xfrm rot="18335671">
            <a:off x="9284050" y="6197359"/>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Question</a:t>
            </a:r>
          </a:p>
        </p:txBody>
      </p:sp>
      <p:sp>
        <p:nvSpPr>
          <p:cNvPr id="37" name="TextBox 36">
            <a:extLst>
              <a:ext uri="{FF2B5EF4-FFF2-40B4-BE49-F238E27FC236}">
                <a16:creationId xmlns:a16="http://schemas.microsoft.com/office/drawing/2014/main" id="{F2EAD46F-D634-8E49-9B3E-040044AF58A4}"/>
              </a:ext>
            </a:extLst>
          </p:cNvPr>
          <p:cNvSpPr txBox="1"/>
          <p:nvPr/>
        </p:nvSpPr>
        <p:spPr>
          <a:xfrm rot="18335671">
            <a:off x="9611791" y="5967205"/>
            <a:ext cx="175449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Past work</a:t>
            </a:r>
          </a:p>
        </p:txBody>
      </p:sp>
      <p:sp>
        <p:nvSpPr>
          <p:cNvPr id="38" name="TextBox 37">
            <a:extLst>
              <a:ext uri="{FF2B5EF4-FFF2-40B4-BE49-F238E27FC236}">
                <a16:creationId xmlns:a16="http://schemas.microsoft.com/office/drawing/2014/main" id="{64638D68-3A7D-1443-9206-B7C268865840}"/>
              </a:ext>
            </a:extLst>
          </p:cNvPr>
          <p:cNvSpPr txBox="1"/>
          <p:nvPr/>
        </p:nvSpPr>
        <p:spPr>
          <a:xfrm rot="18335671">
            <a:off x="10114237" y="5860139"/>
            <a:ext cx="2017829"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Method</a:t>
            </a:r>
          </a:p>
        </p:txBody>
      </p:sp>
      <p:pic>
        <p:nvPicPr>
          <p:cNvPr id="19" name="Picture 18" descr="Chart&#10;&#10;Description automatically generated">
            <a:extLst>
              <a:ext uri="{FF2B5EF4-FFF2-40B4-BE49-F238E27FC236}">
                <a16:creationId xmlns:a16="http://schemas.microsoft.com/office/drawing/2014/main" id="{C216E923-FB72-1042-9758-848A614B68E9}"/>
              </a:ext>
            </a:extLst>
          </p:cNvPr>
          <p:cNvPicPr>
            <a:picLocks noChangeAspect="1"/>
          </p:cNvPicPr>
          <p:nvPr/>
        </p:nvPicPr>
        <p:blipFill>
          <a:blip r:embed="rId4"/>
          <a:stretch>
            <a:fillRect/>
          </a:stretch>
        </p:blipFill>
        <p:spPr>
          <a:xfrm>
            <a:off x="13165320" y="-1671988"/>
            <a:ext cx="9160070" cy="6858000"/>
          </a:xfrm>
          <a:prstGeom prst="rect">
            <a:avLst/>
          </a:prstGeom>
        </p:spPr>
      </p:pic>
      <p:sp>
        <p:nvSpPr>
          <p:cNvPr id="20" name="Rectangle 19">
            <a:extLst>
              <a:ext uri="{FF2B5EF4-FFF2-40B4-BE49-F238E27FC236}">
                <a16:creationId xmlns:a16="http://schemas.microsoft.com/office/drawing/2014/main" id="{8045A9CB-8ADD-FE4D-9481-AE6A8A03920C}"/>
              </a:ext>
            </a:extLst>
          </p:cNvPr>
          <p:cNvSpPr/>
          <p:nvPr/>
        </p:nvSpPr>
        <p:spPr>
          <a:xfrm flipH="1">
            <a:off x="10315194" y="491155"/>
            <a:ext cx="1390021" cy="1217986"/>
          </a:xfrm>
          <a:prstGeom prst="rect">
            <a:avLst/>
          </a:prstGeom>
          <a:solidFill>
            <a:schemeClr val="accent3">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21" name="TextBox 20">
            <a:extLst>
              <a:ext uri="{FF2B5EF4-FFF2-40B4-BE49-F238E27FC236}">
                <a16:creationId xmlns:a16="http://schemas.microsoft.com/office/drawing/2014/main" id="{33154FFA-BDCD-C742-A53C-2AF213713441}"/>
              </a:ext>
            </a:extLst>
          </p:cNvPr>
          <p:cNvSpPr txBox="1"/>
          <p:nvPr/>
        </p:nvSpPr>
        <p:spPr>
          <a:xfrm>
            <a:off x="11373255" y="1757012"/>
            <a:ext cx="884891" cy="369332"/>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Frequency (Hz)</a:t>
            </a:r>
          </a:p>
        </p:txBody>
      </p:sp>
      <p:grpSp>
        <p:nvGrpSpPr>
          <p:cNvPr id="4" name="Group 3">
            <a:extLst>
              <a:ext uri="{FF2B5EF4-FFF2-40B4-BE49-F238E27FC236}">
                <a16:creationId xmlns:a16="http://schemas.microsoft.com/office/drawing/2014/main" id="{4016D145-14FD-5C43-8C66-0B1DF2D6854C}"/>
              </a:ext>
            </a:extLst>
          </p:cNvPr>
          <p:cNvGrpSpPr/>
          <p:nvPr/>
        </p:nvGrpSpPr>
        <p:grpSpPr>
          <a:xfrm flipH="1">
            <a:off x="9758589" y="117612"/>
            <a:ext cx="619575" cy="1584458"/>
            <a:chOff x="11781011" y="171309"/>
            <a:chExt cx="619575" cy="1584458"/>
          </a:xfrm>
        </p:grpSpPr>
        <p:cxnSp>
          <p:nvCxnSpPr>
            <p:cNvPr id="22" name="Straight Connector 21">
              <a:extLst>
                <a:ext uri="{FF2B5EF4-FFF2-40B4-BE49-F238E27FC236}">
                  <a16:creationId xmlns:a16="http://schemas.microsoft.com/office/drawing/2014/main" id="{4A40EEC5-1B33-6849-8FCD-599FA2014775}"/>
                </a:ext>
              </a:extLst>
            </p:cNvPr>
            <p:cNvCxnSpPr>
              <a:cxnSpLocks/>
            </p:cNvCxnSpPr>
            <p:nvPr/>
          </p:nvCxnSpPr>
          <p:spPr>
            <a:xfrm>
              <a:off x="12212023" y="306727"/>
              <a:ext cx="0" cy="1449040"/>
            </a:xfrm>
            <a:prstGeom prst="line">
              <a:avLst/>
            </a:prstGeom>
            <a:noFill/>
            <a:ln w="38100">
              <a:solidFill>
                <a:schemeClr val="tx1"/>
              </a:solidFill>
              <a:headEnd type="arrow" w="sm" len="sm"/>
              <a:tailEnd type="none" w="sm" len="sm"/>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9A5BC24-67A1-754F-BD62-7B8B18A55873}"/>
                </a:ext>
              </a:extLst>
            </p:cNvPr>
            <p:cNvSpPr txBox="1"/>
            <p:nvPr/>
          </p:nvSpPr>
          <p:spPr>
            <a:xfrm>
              <a:off x="11781011" y="171309"/>
              <a:ext cx="619575"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Gain (dB)</a:t>
              </a:r>
            </a:p>
          </p:txBody>
        </p:sp>
        <p:sp>
          <p:nvSpPr>
            <p:cNvPr id="24" name="TextBox 23">
              <a:extLst>
                <a:ext uri="{FF2B5EF4-FFF2-40B4-BE49-F238E27FC236}">
                  <a16:creationId xmlns:a16="http://schemas.microsoft.com/office/drawing/2014/main" id="{DDB507D5-7202-A14A-977C-D5DA57677F91}"/>
                </a:ext>
              </a:extLst>
            </p:cNvPr>
            <p:cNvSpPr txBox="1"/>
            <p:nvPr/>
          </p:nvSpPr>
          <p:spPr>
            <a:xfrm>
              <a:off x="12253144" y="476965"/>
              <a:ext cx="68902"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a:t>
              </a:r>
            </a:p>
          </p:txBody>
        </p:sp>
      </p:grpSp>
      <p:sp>
        <p:nvSpPr>
          <p:cNvPr id="25" name="TextBox 24">
            <a:extLst>
              <a:ext uri="{FF2B5EF4-FFF2-40B4-BE49-F238E27FC236}">
                <a16:creationId xmlns:a16="http://schemas.microsoft.com/office/drawing/2014/main" id="{42C0F2E0-4B86-C340-81A9-F910C3A75DF3}"/>
              </a:ext>
            </a:extLst>
          </p:cNvPr>
          <p:cNvSpPr txBox="1"/>
          <p:nvPr/>
        </p:nvSpPr>
        <p:spPr>
          <a:xfrm>
            <a:off x="9826242" y="1716458"/>
            <a:ext cx="555920"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0.1 Hz</a:t>
            </a:r>
          </a:p>
        </p:txBody>
      </p:sp>
      <p:cxnSp>
        <p:nvCxnSpPr>
          <p:cNvPr id="26" name="Straight Connector 25">
            <a:extLst>
              <a:ext uri="{FF2B5EF4-FFF2-40B4-BE49-F238E27FC236}">
                <a16:creationId xmlns:a16="http://schemas.microsoft.com/office/drawing/2014/main" id="{E83B5A5C-6734-3B4A-BF97-2336FD7DD238}"/>
              </a:ext>
            </a:extLst>
          </p:cNvPr>
          <p:cNvCxnSpPr>
            <a:cxnSpLocks/>
          </p:cNvCxnSpPr>
          <p:nvPr/>
        </p:nvCxnSpPr>
        <p:spPr>
          <a:xfrm flipH="1">
            <a:off x="9887435" y="1703158"/>
            <a:ext cx="1871834" cy="0"/>
          </a:xfrm>
          <a:prstGeom prst="line">
            <a:avLst/>
          </a:prstGeom>
          <a:noFill/>
          <a:ln w="38100">
            <a:solidFill>
              <a:schemeClr val="tx1"/>
            </a:solidFill>
            <a:headEnd type="arrow" w="sm" len="sm"/>
            <a:tailEnd w="sm" len="sm"/>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D497590-53CC-C14E-B82E-245D1BC2DC0E}"/>
              </a:ext>
            </a:extLst>
          </p:cNvPr>
          <p:cNvCxnSpPr>
            <a:cxnSpLocks/>
          </p:cNvCxnSpPr>
          <p:nvPr/>
        </p:nvCxnSpPr>
        <p:spPr>
          <a:xfrm flipH="1">
            <a:off x="10303555" y="491155"/>
            <a:ext cx="1415894" cy="0"/>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8FEFCC68-45AA-9948-9494-DE478CEEF4F5}"/>
              </a:ext>
            </a:extLst>
          </p:cNvPr>
          <p:cNvCxnSpPr>
            <a:cxnSpLocks/>
          </p:cNvCxnSpPr>
          <p:nvPr/>
        </p:nvCxnSpPr>
        <p:spPr>
          <a:xfrm flipH="1" flipV="1">
            <a:off x="10303555" y="490819"/>
            <a:ext cx="0" cy="1210893"/>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02DBC2DC-D40D-6641-B891-41FEFCAF911D}"/>
              </a:ext>
            </a:extLst>
          </p:cNvPr>
          <p:cNvSpPr txBox="1"/>
          <p:nvPr/>
        </p:nvSpPr>
        <p:spPr>
          <a:xfrm flipH="1">
            <a:off x="10434353" y="974632"/>
            <a:ext cx="590339" cy="369332"/>
          </a:xfrm>
          <a:prstGeom prst="rect">
            <a:avLst/>
          </a:prstGeom>
          <a:noFill/>
        </p:spPr>
        <p:txBody>
          <a:bodyPr wrap="square" lIns="0" tIns="0" rIns="0" bIns="0" rtlCol="0">
            <a:spAutoFit/>
          </a:bodyPr>
          <a:lstStyle/>
          <a:p>
            <a:pPr algn="r"/>
            <a:r>
              <a:rPr lang="en-GB" sz="1200" dirty="0">
                <a:latin typeface="Calibri Light" panose="020F0302020204030204" pitchFamily="34" charset="0"/>
                <a:cs typeface="Calibri Light" panose="020F0302020204030204" pitchFamily="34" charset="0"/>
              </a:rPr>
              <a:t>Ideal response</a:t>
            </a:r>
          </a:p>
        </p:txBody>
      </p:sp>
      <p:grpSp>
        <p:nvGrpSpPr>
          <p:cNvPr id="34" name="Group 33">
            <a:extLst>
              <a:ext uri="{FF2B5EF4-FFF2-40B4-BE49-F238E27FC236}">
                <a16:creationId xmlns:a16="http://schemas.microsoft.com/office/drawing/2014/main" id="{E90D8494-8C3C-B549-BB6E-39434F9E8718}"/>
              </a:ext>
            </a:extLst>
          </p:cNvPr>
          <p:cNvGrpSpPr/>
          <p:nvPr/>
        </p:nvGrpSpPr>
        <p:grpSpPr>
          <a:xfrm>
            <a:off x="839639" y="751720"/>
            <a:ext cx="8582154" cy="5630305"/>
            <a:chOff x="815982" y="235026"/>
            <a:chExt cx="9778513" cy="6411193"/>
          </a:xfrm>
        </p:grpSpPr>
        <p:pic>
          <p:nvPicPr>
            <p:cNvPr id="39" name="Picture 38">
              <a:extLst>
                <a:ext uri="{FF2B5EF4-FFF2-40B4-BE49-F238E27FC236}">
                  <a16:creationId xmlns:a16="http://schemas.microsoft.com/office/drawing/2014/main" id="{F87977CB-45A8-BC43-8D25-810F46B5F6F8}"/>
                </a:ext>
              </a:extLst>
            </p:cNvPr>
            <p:cNvPicPr>
              <a:picLocks noChangeAspect="1"/>
            </p:cNvPicPr>
            <p:nvPr/>
          </p:nvPicPr>
          <p:blipFill rotWithShape="1">
            <a:blip r:embed="rId5"/>
            <a:srcRect l="3014" t="3214" b="3923"/>
            <a:stretch/>
          </p:blipFill>
          <p:spPr>
            <a:xfrm>
              <a:off x="2466715" y="235026"/>
              <a:ext cx="8127780" cy="5861540"/>
            </a:xfrm>
            <a:prstGeom prst="rect">
              <a:avLst/>
            </a:prstGeom>
          </p:spPr>
        </p:pic>
        <p:sp>
          <p:nvSpPr>
            <p:cNvPr id="40" name="TextBox 39">
              <a:extLst>
                <a:ext uri="{FF2B5EF4-FFF2-40B4-BE49-F238E27FC236}">
                  <a16:creationId xmlns:a16="http://schemas.microsoft.com/office/drawing/2014/main" id="{71933A99-5F29-034C-AA0A-CAEC056A04B0}"/>
                </a:ext>
              </a:extLst>
            </p:cNvPr>
            <p:cNvSpPr txBox="1"/>
            <p:nvPr/>
          </p:nvSpPr>
          <p:spPr>
            <a:xfrm>
              <a:off x="815982" y="3204785"/>
              <a:ext cx="1805209" cy="923330"/>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Log(Maximum predominant period)</a:t>
              </a:r>
            </a:p>
          </p:txBody>
        </p:sp>
        <p:sp>
          <p:nvSpPr>
            <p:cNvPr id="41" name="TextBox 40">
              <a:extLst>
                <a:ext uri="{FF2B5EF4-FFF2-40B4-BE49-F238E27FC236}">
                  <a16:creationId xmlns:a16="http://schemas.microsoft.com/office/drawing/2014/main" id="{83ABAA3D-AB15-484E-90D2-9FDB07AD2B2A}"/>
                </a:ext>
              </a:extLst>
            </p:cNvPr>
            <p:cNvSpPr txBox="1"/>
            <p:nvPr/>
          </p:nvSpPr>
          <p:spPr>
            <a:xfrm>
              <a:off x="5473127" y="6276887"/>
              <a:ext cx="1805209"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magnitude</a:t>
              </a:r>
            </a:p>
          </p:txBody>
        </p:sp>
      </p:grpSp>
    </p:spTree>
    <p:extLst>
      <p:ext uri="{BB962C8B-B14F-4D97-AF65-F5344CB8AC3E}">
        <p14:creationId xmlns:p14="http://schemas.microsoft.com/office/powerpoint/2010/main" val="383978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677C-2336-5544-A018-3C33DF422318}"/>
              </a:ext>
            </a:extLst>
          </p:cNvPr>
          <p:cNvSpPr>
            <a:spLocks noGrp="1"/>
          </p:cNvSpPr>
          <p:nvPr>
            <p:ph type="title"/>
          </p:nvPr>
        </p:nvSpPr>
        <p:spPr/>
        <p:txBody>
          <a:bodyPr/>
          <a:lstStyle/>
          <a:p>
            <a:r>
              <a:rPr lang="en-GB" i="0" dirty="0"/>
              <a:t>RESULTS</a:t>
            </a:r>
          </a:p>
        </p:txBody>
      </p:sp>
      <p:pic>
        <p:nvPicPr>
          <p:cNvPr id="12" name="Picture 11" descr="Chart&#10;&#10;Description automatically generated">
            <a:extLst>
              <a:ext uri="{FF2B5EF4-FFF2-40B4-BE49-F238E27FC236}">
                <a16:creationId xmlns:a16="http://schemas.microsoft.com/office/drawing/2014/main" id="{16B6D4E0-EE0C-4044-8055-608934519998}"/>
              </a:ext>
            </a:extLst>
          </p:cNvPr>
          <p:cNvPicPr>
            <a:picLocks noChangeAspect="1"/>
          </p:cNvPicPr>
          <p:nvPr/>
        </p:nvPicPr>
        <p:blipFill rotWithShape="1">
          <a:blip r:embed="rId3"/>
          <a:srcRect l="9651" t="11600" r="9263" b="9931"/>
          <a:stretch/>
        </p:blipFill>
        <p:spPr>
          <a:xfrm>
            <a:off x="-4050257" y="5904411"/>
            <a:ext cx="3753497" cy="2263331"/>
          </a:xfrm>
          <a:prstGeom prst="rect">
            <a:avLst/>
          </a:prstGeom>
        </p:spPr>
      </p:pic>
      <p:sp>
        <p:nvSpPr>
          <p:cNvPr id="7" name="Rectangle 21">
            <a:extLst>
              <a:ext uri="{FF2B5EF4-FFF2-40B4-BE49-F238E27FC236}">
                <a16:creationId xmlns:a16="http://schemas.microsoft.com/office/drawing/2014/main" id="{8A3E00B7-6013-0746-8FFE-490201FD2252}"/>
              </a:ext>
            </a:extLst>
          </p:cNvPr>
          <p:cNvSpPr/>
          <p:nvPr/>
        </p:nvSpPr>
        <p:spPr>
          <a:xfrm>
            <a:off x="2480639" y="6786749"/>
            <a:ext cx="8529566" cy="3903604"/>
          </a:xfrm>
          <a:custGeom>
            <a:avLst/>
            <a:gdLst>
              <a:gd name="connsiteX0" fmla="*/ 3 w 2906626"/>
              <a:gd name="connsiteY0" fmla="*/ 1063696 h 2784800"/>
              <a:gd name="connsiteX1" fmla="*/ 1453313 w 2906626"/>
              <a:gd name="connsiteY1" fmla="*/ 0 h 2784800"/>
              <a:gd name="connsiteX2" fmla="*/ 2906623 w 2906626"/>
              <a:gd name="connsiteY2" fmla="*/ 1063696 h 2784800"/>
              <a:gd name="connsiteX3" fmla="*/ 2351508 w 2906626"/>
              <a:gd name="connsiteY3" fmla="*/ 2784793 h 2784800"/>
              <a:gd name="connsiteX4" fmla="*/ 555118 w 2906626"/>
              <a:gd name="connsiteY4" fmla="*/ 2784793 h 2784800"/>
              <a:gd name="connsiteX5" fmla="*/ 3 w 2906626"/>
              <a:gd name="connsiteY5" fmla="*/ 1063696 h 2784800"/>
              <a:gd name="connsiteX0" fmla="*/ 0 w 2898154"/>
              <a:gd name="connsiteY0" fmla="*/ 2028896 h 2784793"/>
              <a:gd name="connsiteX1" fmla="*/ 1444844 w 2898154"/>
              <a:gd name="connsiteY1" fmla="*/ 0 h 2784793"/>
              <a:gd name="connsiteX2" fmla="*/ 2898154 w 2898154"/>
              <a:gd name="connsiteY2" fmla="*/ 1063696 h 2784793"/>
              <a:gd name="connsiteX3" fmla="*/ 2343039 w 2898154"/>
              <a:gd name="connsiteY3" fmla="*/ 2784793 h 2784793"/>
              <a:gd name="connsiteX4" fmla="*/ 546649 w 2898154"/>
              <a:gd name="connsiteY4" fmla="*/ 2784793 h 2784793"/>
              <a:gd name="connsiteX5" fmla="*/ 0 w 2898154"/>
              <a:gd name="connsiteY5" fmla="*/ 2028896 h 2784793"/>
              <a:gd name="connsiteX0" fmla="*/ 0 w 2898154"/>
              <a:gd name="connsiteY0" fmla="*/ 2003496 h 2759393"/>
              <a:gd name="connsiteX1" fmla="*/ 2875711 w 2898154"/>
              <a:gd name="connsiteY1" fmla="*/ 0 h 2759393"/>
              <a:gd name="connsiteX2" fmla="*/ 2898154 w 2898154"/>
              <a:gd name="connsiteY2" fmla="*/ 1038296 h 2759393"/>
              <a:gd name="connsiteX3" fmla="*/ 2343039 w 2898154"/>
              <a:gd name="connsiteY3" fmla="*/ 2759393 h 2759393"/>
              <a:gd name="connsiteX4" fmla="*/ 546649 w 2898154"/>
              <a:gd name="connsiteY4" fmla="*/ 2759393 h 2759393"/>
              <a:gd name="connsiteX5" fmla="*/ 0 w 2898154"/>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546649 w 2889687"/>
              <a:gd name="connsiteY4" fmla="*/ 2759393 h 2759393"/>
              <a:gd name="connsiteX5" fmla="*/ 0 w 2889687"/>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4782 w 2889687"/>
              <a:gd name="connsiteY4" fmla="*/ 2750926 h 2759393"/>
              <a:gd name="connsiteX5" fmla="*/ 0 w 2889687"/>
              <a:gd name="connsiteY5" fmla="*/ 2003496 h 2759393"/>
              <a:gd name="connsiteX0" fmla="*/ 0 w 2889687"/>
              <a:gd name="connsiteY0" fmla="*/ 2003496 h 2750927"/>
              <a:gd name="connsiteX1" fmla="*/ 2875711 w 2889687"/>
              <a:gd name="connsiteY1" fmla="*/ 0 h 2750927"/>
              <a:gd name="connsiteX2" fmla="*/ 2889687 w 2889687"/>
              <a:gd name="connsiteY2" fmla="*/ 801229 h 2750927"/>
              <a:gd name="connsiteX3" fmla="*/ 116305 w 2889687"/>
              <a:gd name="connsiteY3" fmla="*/ 2750927 h 2750927"/>
              <a:gd name="connsiteX4" fmla="*/ 4782 w 2889687"/>
              <a:gd name="connsiteY4" fmla="*/ 2750926 h 2750927"/>
              <a:gd name="connsiteX5" fmla="*/ 0 w 2889687"/>
              <a:gd name="connsiteY5" fmla="*/ 2003496 h 2750927"/>
              <a:gd name="connsiteX0" fmla="*/ 0 w 2895034"/>
              <a:gd name="connsiteY0" fmla="*/ 2024886 h 2750927"/>
              <a:gd name="connsiteX1" fmla="*/ 2881058 w 2895034"/>
              <a:gd name="connsiteY1" fmla="*/ 0 h 2750927"/>
              <a:gd name="connsiteX2" fmla="*/ 2895034 w 2895034"/>
              <a:gd name="connsiteY2" fmla="*/ 801229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7"/>
              <a:gd name="connsiteX1" fmla="*/ 2881058 w 2895034"/>
              <a:gd name="connsiteY1" fmla="*/ 0 h 2750927"/>
              <a:gd name="connsiteX2" fmla="*/ 2895034 w 2895034"/>
              <a:gd name="connsiteY2" fmla="*/ 774492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6"/>
              <a:gd name="connsiteX1" fmla="*/ 2881058 w 2895034"/>
              <a:gd name="connsiteY1" fmla="*/ 0 h 2750926"/>
              <a:gd name="connsiteX2" fmla="*/ 2895034 w 2895034"/>
              <a:gd name="connsiteY2" fmla="*/ 774492 h 2750926"/>
              <a:gd name="connsiteX3" fmla="*/ 105610 w 2895034"/>
              <a:gd name="connsiteY3" fmla="*/ 2745580 h 2750926"/>
              <a:gd name="connsiteX4" fmla="*/ 10129 w 2895034"/>
              <a:gd name="connsiteY4" fmla="*/ 2750926 h 2750926"/>
              <a:gd name="connsiteX5" fmla="*/ 0 w 2895034"/>
              <a:gd name="connsiteY5" fmla="*/ 2024886 h 2750926"/>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20824 w 2895034"/>
              <a:gd name="connsiteY4" fmla="*/ 2729537 h 2745580"/>
              <a:gd name="connsiteX5" fmla="*/ 0 w 2895034"/>
              <a:gd name="connsiteY5" fmla="*/ 2024886 h 2745580"/>
              <a:gd name="connsiteX0" fmla="*/ 57553 w 2952587"/>
              <a:gd name="connsiteY0" fmla="*/ 2024886 h 2745580"/>
              <a:gd name="connsiteX1" fmla="*/ 2938611 w 2952587"/>
              <a:gd name="connsiteY1" fmla="*/ 0 h 2745580"/>
              <a:gd name="connsiteX2" fmla="*/ 2952587 w 2952587"/>
              <a:gd name="connsiteY2" fmla="*/ 774492 h 2745580"/>
              <a:gd name="connsiteX3" fmla="*/ 163163 w 2952587"/>
              <a:gd name="connsiteY3" fmla="*/ 2745580 h 2745580"/>
              <a:gd name="connsiteX4" fmla="*/ 0 w 2952587"/>
              <a:gd name="connsiteY4" fmla="*/ 2742600 h 2745580"/>
              <a:gd name="connsiteX5" fmla="*/ 57553 w 2952587"/>
              <a:gd name="connsiteY5" fmla="*/ 2024886 h 2745580"/>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1230 w 2895034"/>
              <a:gd name="connsiteY4" fmla="*/ 2742600 h 2745580"/>
              <a:gd name="connsiteX5" fmla="*/ 0 w 2895034"/>
              <a:gd name="connsiteY5" fmla="*/ 2024886 h 27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5034" h="2745580">
                <a:moveTo>
                  <a:pt x="0" y="2024886"/>
                </a:moveTo>
                <a:lnTo>
                  <a:pt x="2881058" y="0"/>
                </a:lnTo>
                <a:lnTo>
                  <a:pt x="2895034" y="774492"/>
                </a:lnTo>
                <a:lnTo>
                  <a:pt x="105610" y="2745580"/>
                </a:lnTo>
                <a:lnTo>
                  <a:pt x="1230" y="2742600"/>
                </a:lnTo>
                <a:lnTo>
                  <a:pt x="0" y="2024886"/>
                </a:lnTo>
                <a:close/>
              </a:path>
            </a:pathLst>
          </a:custGeom>
          <a:solidFill>
            <a:schemeClr val="accent2">
              <a:lumMod val="40000"/>
              <a:lumOff val="60000"/>
              <a:alpha val="4784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38E071F4-E991-ED49-894A-6C2EE7C7F3CE}"/>
              </a:ext>
            </a:extLst>
          </p:cNvPr>
          <p:cNvCxnSpPr>
            <a:cxnSpLocks/>
          </p:cNvCxnSpPr>
          <p:nvPr/>
        </p:nvCxnSpPr>
        <p:spPr>
          <a:xfrm flipV="1">
            <a:off x="2438822" y="7334583"/>
            <a:ext cx="8582154" cy="292045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Parallelogram 31">
            <a:extLst>
              <a:ext uri="{FF2B5EF4-FFF2-40B4-BE49-F238E27FC236}">
                <a16:creationId xmlns:a16="http://schemas.microsoft.com/office/drawing/2014/main" id="{313D2CEE-2FF3-114F-825F-58451C6A371C}"/>
              </a:ext>
            </a:extLst>
          </p:cNvPr>
          <p:cNvSpPr/>
          <p:nvPr/>
        </p:nvSpPr>
        <p:spPr>
          <a:xfrm>
            <a:off x="9783463"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80E9D04D-3C64-5D4C-996E-23D2B11A861D}"/>
              </a:ext>
            </a:extLst>
          </p:cNvPr>
          <p:cNvSpPr/>
          <p:nvPr/>
        </p:nvSpPr>
        <p:spPr>
          <a:xfrm>
            <a:off x="10290604"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arallelogram 34">
            <a:extLst>
              <a:ext uri="{FF2B5EF4-FFF2-40B4-BE49-F238E27FC236}">
                <a16:creationId xmlns:a16="http://schemas.microsoft.com/office/drawing/2014/main" id="{57955BD6-232D-9A4D-B682-EA166CC00817}"/>
              </a:ext>
            </a:extLst>
          </p:cNvPr>
          <p:cNvSpPr/>
          <p:nvPr/>
        </p:nvSpPr>
        <p:spPr>
          <a:xfrm>
            <a:off x="9269575"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738D8001-0DC0-D048-A217-11085345E507}"/>
              </a:ext>
            </a:extLst>
          </p:cNvPr>
          <p:cNvSpPr/>
          <p:nvPr/>
        </p:nvSpPr>
        <p:spPr>
          <a:xfrm>
            <a:off x="10789735" y="5473514"/>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A4645-3CDC-024B-B37E-00B076C37164}"/>
              </a:ext>
            </a:extLst>
          </p:cNvPr>
          <p:cNvSpPr txBox="1"/>
          <p:nvPr/>
        </p:nvSpPr>
        <p:spPr>
          <a:xfrm rot="18335671">
            <a:off x="10755161" y="6214821"/>
            <a:ext cx="1208997" cy="369332"/>
          </a:xfrm>
          <a:prstGeom prst="rect">
            <a:avLst/>
          </a:prstGeom>
          <a:noFill/>
        </p:spPr>
        <p:txBody>
          <a:bodyPr wrap="square" rtlCol="0">
            <a:spAutoFit/>
          </a:bodyPr>
          <a:lstStyle/>
          <a:p>
            <a:r>
              <a:rPr lang="en-US" b="1" dirty="0"/>
              <a:t>Meaning</a:t>
            </a:r>
          </a:p>
        </p:txBody>
      </p:sp>
      <p:sp>
        <p:nvSpPr>
          <p:cNvPr id="36" name="TextBox 35">
            <a:extLst>
              <a:ext uri="{FF2B5EF4-FFF2-40B4-BE49-F238E27FC236}">
                <a16:creationId xmlns:a16="http://schemas.microsoft.com/office/drawing/2014/main" id="{68D11F5A-11DD-4249-B2B8-A34FD0AF7FAF}"/>
              </a:ext>
            </a:extLst>
          </p:cNvPr>
          <p:cNvSpPr txBox="1"/>
          <p:nvPr/>
        </p:nvSpPr>
        <p:spPr>
          <a:xfrm rot="18335671">
            <a:off x="9284050" y="6197359"/>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Question</a:t>
            </a:r>
          </a:p>
        </p:txBody>
      </p:sp>
      <p:sp>
        <p:nvSpPr>
          <p:cNvPr id="37" name="TextBox 36">
            <a:extLst>
              <a:ext uri="{FF2B5EF4-FFF2-40B4-BE49-F238E27FC236}">
                <a16:creationId xmlns:a16="http://schemas.microsoft.com/office/drawing/2014/main" id="{F2EAD46F-D634-8E49-9B3E-040044AF58A4}"/>
              </a:ext>
            </a:extLst>
          </p:cNvPr>
          <p:cNvSpPr txBox="1"/>
          <p:nvPr/>
        </p:nvSpPr>
        <p:spPr>
          <a:xfrm rot="18335671">
            <a:off x="9611791" y="5967205"/>
            <a:ext cx="175449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Past work</a:t>
            </a:r>
          </a:p>
        </p:txBody>
      </p:sp>
      <p:sp>
        <p:nvSpPr>
          <p:cNvPr id="38" name="TextBox 37">
            <a:extLst>
              <a:ext uri="{FF2B5EF4-FFF2-40B4-BE49-F238E27FC236}">
                <a16:creationId xmlns:a16="http://schemas.microsoft.com/office/drawing/2014/main" id="{64638D68-3A7D-1443-9206-B7C268865840}"/>
              </a:ext>
            </a:extLst>
          </p:cNvPr>
          <p:cNvSpPr txBox="1"/>
          <p:nvPr/>
        </p:nvSpPr>
        <p:spPr>
          <a:xfrm rot="18335671">
            <a:off x="10114237" y="5860139"/>
            <a:ext cx="2017829"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Method</a:t>
            </a:r>
          </a:p>
        </p:txBody>
      </p:sp>
      <p:pic>
        <p:nvPicPr>
          <p:cNvPr id="19" name="Picture 18" descr="Chart&#10;&#10;Description automatically generated">
            <a:extLst>
              <a:ext uri="{FF2B5EF4-FFF2-40B4-BE49-F238E27FC236}">
                <a16:creationId xmlns:a16="http://schemas.microsoft.com/office/drawing/2014/main" id="{C216E923-FB72-1042-9758-848A614B68E9}"/>
              </a:ext>
            </a:extLst>
          </p:cNvPr>
          <p:cNvPicPr>
            <a:picLocks noChangeAspect="1"/>
          </p:cNvPicPr>
          <p:nvPr/>
        </p:nvPicPr>
        <p:blipFill>
          <a:blip r:embed="rId4"/>
          <a:stretch>
            <a:fillRect/>
          </a:stretch>
        </p:blipFill>
        <p:spPr>
          <a:xfrm>
            <a:off x="13165320" y="-1671988"/>
            <a:ext cx="9160070" cy="6858000"/>
          </a:xfrm>
          <a:prstGeom prst="rect">
            <a:avLst/>
          </a:prstGeom>
        </p:spPr>
      </p:pic>
      <p:sp>
        <p:nvSpPr>
          <p:cNvPr id="20" name="Rectangle 19">
            <a:extLst>
              <a:ext uri="{FF2B5EF4-FFF2-40B4-BE49-F238E27FC236}">
                <a16:creationId xmlns:a16="http://schemas.microsoft.com/office/drawing/2014/main" id="{8045A9CB-8ADD-FE4D-9481-AE6A8A03920C}"/>
              </a:ext>
            </a:extLst>
          </p:cNvPr>
          <p:cNvSpPr/>
          <p:nvPr/>
        </p:nvSpPr>
        <p:spPr>
          <a:xfrm flipH="1">
            <a:off x="10315194" y="491155"/>
            <a:ext cx="1390021" cy="1217986"/>
          </a:xfrm>
          <a:prstGeom prst="rect">
            <a:avLst/>
          </a:prstGeom>
          <a:solidFill>
            <a:schemeClr val="accent3">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21" name="TextBox 20">
            <a:extLst>
              <a:ext uri="{FF2B5EF4-FFF2-40B4-BE49-F238E27FC236}">
                <a16:creationId xmlns:a16="http://schemas.microsoft.com/office/drawing/2014/main" id="{33154FFA-BDCD-C742-A53C-2AF213713441}"/>
              </a:ext>
            </a:extLst>
          </p:cNvPr>
          <p:cNvSpPr txBox="1"/>
          <p:nvPr/>
        </p:nvSpPr>
        <p:spPr>
          <a:xfrm>
            <a:off x="11373255" y="1757012"/>
            <a:ext cx="884891" cy="369332"/>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Frequency (Hz)</a:t>
            </a:r>
          </a:p>
        </p:txBody>
      </p:sp>
      <p:grpSp>
        <p:nvGrpSpPr>
          <p:cNvPr id="4" name="Group 3">
            <a:extLst>
              <a:ext uri="{FF2B5EF4-FFF2-40B4-BE49-F238E27FC236}">
                <a16:creationId xmlns:a16="http://schemas.microsoft.com/office/drawing/2014/main" id="{4016D145-14FD-5C43-8C66-0B1DF2D6854C}"/>
              </a:ext>
            </a:extLst>
          </p:cNvPr>
          <p:cNvGrpSpPr/>
          <p:nvPr/>
        </p:nvGrpSpPr>
        <p:grpSpPr>
          <a:xfrm flipH="1">
            <a:off x="9758589" y="117612"/>
            <a:ext cx="619575" cy="1584458"/>
            <a:chOff x="11781011" y="171309"/>
            <a:chExt cx="619575" cy="1584458"/>
          </a:xfrm>
        </p:grpSpPr>
        <p:cxnSp>
          <p:nvCxnSpPr>
            <p:cNvPr id="22" name="Straight Connector 21">
              <a:extLst>
                <a:ext uri="{FF2B5EF4-FFF2-40B4-BE49-F238E27FC236}">
                  <a16:creationId xmlns:a16="http://schemas.microsoft.com/office/drawing/2014/main" id="{4A40EEC5-1B33-6849-8FCD-599FA2014775}"/>
                </a:ext>
              </a:extLst>
            </p:cNvPr>
            <p:cNvCxnSpPr>
              <a:cxnSpLocks/>
            </p:cNvCxnSpPr>
            <p:nvPr/>
          </p:nvCxnSpPr>
          <p:spPr>
            <a:xfrm>
              <a:off x="12212023" y="306727"/>
              <a:ext cx="0" cy="1449040"/>
            </a:xfrm>
            <a:prstGeom prst="line">
              <a:avLst/>
            </a:prstGeom>
            <a:noFill/>
            <a:ln w="38100">
              <a:solidFill>
                <a:schemeClr val="tx1"/>
              </a:solidFill>
              <a:headEnd type="arrow" w="sm" len="sm"/>
              <a:tailEnd type="none" w="sm" len="sm"/>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9A5BC24-67A1-754F-BD62-7B8B18A55873}"/>
                </a:ext>
              </a:extLst>
            </p:cNvPr>
            <p:cNvSpPr txBox="1"/>
            <p:nvPr/>
          </p:nvSpPr>
          <p:spPr>
            <a:xfrm>
              <a:off x="11781011" y="171309"/>
              <a:ext cx="619575"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Gain (dB)</a:t>
              </a:r>
            </a:p>
          </p:txBody>
        </p:sp>
        <p:sp>
          <p:nvSpPr>
            <p:cNvPr id="24" name="TextBox 23">
              <a:extLst>
                <a:ext uri="{FF2B5EF4-FFF2-40B4-BE49-F238E27FC236}">
                  <a16:creationId xmlns:a16="http://schemas.microsoft.com/office/drawing/2014/main" id="{DDB507D5-7202-A14A-977C-D5DA57677F91}"/>
                </a:ext>
              </a:extLst>
            </p:cNvPr>
            <p:cNvSpPr txBox="1"/>
            <p:nvPr/>
          </p:nvSpPr>
          <p:spPr>
            <a:xfrm>
              <a:off x="12253144" y="476965"/>
              <a:ext cx="68902"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a:t>
              </a:r>
            </a:p>
          </p:txBody>
        </p:sp>
      </p:grpSp>
      <p:sp>
        <p:nvSpPr>
          <p:cNvPr id="25" name="TextBox 24">
            <a:extLst>
              <a:ext uri="{FF2B5EF4-FFF2-40B4-BE49-F238E27FC236}">
                <a16:creationId xmlns:a16="http://schemas.microsoft.com/office/drawing/2014/main" id="{42C0F2E0-4B86-C340-81A9-F910C3A75DF3}"/>
              </a:ext>
            </a:extLst>
          </p:cNvPr>
          <p:cNvSpPr txBox="1"/>
          <p:nvPr/>
        </p:nvSpPr>
        <p:spPr>
          <a:xfrm>
            <a:off x="9826242" y="1716458"/>
            <a:ext cx="555920"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0.1 Hz</a:t>
            </a:r>
          </a:p>
        </p:txBody>
      </p:sp>
      <p:cxnSp>
        <p:nvCxnSpPr>
          <p:cNvPr id="26" name="Straight Connector 25">
            <a:extLst>
              <a:ext uri="{FF2B5EF4-FFF2-40B4-BE49-F238E27FC236}">
                <a16:creationId xmlns:a16="http://schemas.microsoft.com/office/drawing/2014/main" id="{E83B5A5C-6734-3B4A-BF97-2336FD7DD238}"/>
              </a:ext>
            </a:extLst>
          </p:cNvPr>
          <p:cNvCxnSpPr>
            <a:cxnSpLocks/>
          </p:cNvCxnSpPr>
          <p:nvPr/>
        </p:nvCxnSpPr>
        <p:spPr>
          <a:xfrm flipH="1">
            <a:off x="9887435" y="1703158"/>
            <a:ext cx="1871834" cy="0"/>
          </a:xfrm>
          <a:prstGeom prst="line">
            <a:avLst/>
          </a:prstGeom>
          <a:noFill/>
          <a:ln w="38100">
            <a:solidFill>
              <a:schemeClr val="tx1"/>
            </a:solidFill>
            <a:headEnd type="arrow" w="sm" len="sm"/>
            <a:tailEnd w="sm" len="sm"/>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D497590-53CC-C14E-B82E-245D1BC2DC0E}"/>
              </a:ext>
            </a:extLst>
          </p:cNvPr>
          <p:cNvCxnSpPr>
            <a:cxnSpLocks/>
          </p:cNvCxnSpPr>
          <p:nvPr/>
        </p:nvCxnSpPr>
        <p:spPr>
          <a:xfrm flipH="1">
            <a:off x="10303555" y="491155"/>
            <a:ext cx="1415894" cy="0"/>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8FEFCC68-45AA-9948-9494-DE478CEEF4F5}"/>
              </a:ext>
            </a:extLst>
          </p:cNvPr>
          <p:cNvCxnSpPr>
            <a:cxnSpLocks/>
          </p:cNvCxnSpPr>
          <p:nvPr/>
        </p:nvCxnSpPr>
        <p:spPr>
          <a:xfrm flipH="1" flipV="1">
            <a:off x="10303555" y="490819"/>
            <a:ext cx="0" cy="1210893"/>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02DBC2DC-D40D-6641-B891-41FEFCAF911D}"/>
              </a:ext>
            </a:extLst>
          </p:cNvPr>
          <p:cNvSpPr txBox="1"/>
          <p:nvPr/>
        </p:nvSpPr>
        <p:spPr>
          <a:xfrm flipH="1">
            <a:off x="10434353" y="974632"/>
            <a:ext cx="590339" cy="369332"/>
          </a:xfrm>
          <a:prstGeom prst="rect">
            <a:avLst/>
          </a:prstGeom>
          <a:noFill/>
        </p:spPr>
        <p:txBody>
          <a:bodyPr wrap="square" lIns="0" tIns="0" rIns="0" bIns="0" rtlCol="0">
            <a:spAutoFit/>
          </a:bodyPr>
          <a:lstStyle/>
          <a:p>
            <a:pPr algn="r"/>
            <a:r>
              <a:rPr lang="en-GB" sz="1200" dirty="0">
                <a:latin typeface="Calibri Light" panose="020F0302020204030204" pitchFamily="34" charset="0"/>
                <a:cs typeface="Calibri Light" panose="020F0302020204030204" pitchFamily="34" charset="0"/>
              </a:rPr>
              <a:t>Ideal response</a:t>
            </a:r>
          </a:p>
        </p:txBody>
      </p:sp>
      <p:pic>
        <p:nvPicPr>
          <p:cNvPr id="5" name="Picture 4" descr="A picture containing text, measuring stick, device&#10;&#10;Description automatically generated">
            <a:extLst>
              <a:ext uri="{FF2B5EF4-FFF2-40B4-BE49-F238E27FC236}">
                <a16:creationId xmlns:a16="http://schemas.microsoft.com/office/drawing/2014/main" id="{3F106735-957C-A542-A23A-7DCE86C4007B}"/>
              </a:ext>
            </a:extLst>
          </p:cNvPr>
          <p:cNvPicPr>
            <a:picLocks noChangeAspect="1"/>
          </p:cNvPicPr>
          <p:nvPr/>
        </p:nvPicPr>
        <p:blipFill rotWithShape="1">
          <a:blip r:embed="rId5"/>
          <a:srcRect l="8318" b="9929"/>
          <a:stretch/>
        </p:blipFill>
        <p:spPr>
          <a:xfrm>
            <a:off x="2285968" y="0"/>
            <a:ext cx="8380377" cy="6177034"/>
          </a:xfrm>
          <a:prstGeom prst="rect">
            <a:avLst/>
          </a:prstGeom>
        </p:spPr>
      </p:pic>
      <p:sp>
        <p:nvSpPr>
          <p:cNvPr id="30" name="TextBox 29">
            <a:extLst>
              <a:ext uri="{FF2B5EF4-FFF2-40B4-BE49-F238E27FC236}">
                <a16:creationId xmlns:a16="http://schemas.microsoft.com/office/drawing/2014/main" id="{E79A8CBE-8E2B-9345-8B9A-8C01A48B9583}"/>
              </a:ext>
            </a:extLst>
          </p:cNvPr>
          <p:cNvSpPr txBox="1"/>
          <p:nvPr/>
        </p:nvSpPr>
        <p:spPr>
          <a:xfrm>
            <a:off x="676305" y="3114087"/>
            <a:ext cx="1805209" cy="923330"/>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Log(Maximum predominant period)</a:t>
            </a:r>
          </a:p>
        </p:txBody>
      </p:sp>
      <p:sp>
        <p:nvSpPr>
          <p:cNvPr id="31" name="TextBox 30">
            <a:extLst>
              <a:ext uri="{FF2B5EF4-FFF2-40B4-BE49-F238E27FC236}">
                <a16:creationId xmlns:a16="http://schemas.microsoft.com/office/drawing/2014/main" id="{37669131-2C59-9D4F-92ED-7B6DF142AB04}"/>
              </a:ext>
            </a:extLst>
          </p:cNvPr>
          <p:cNvSpPr txBox="1"/>
          <p:nvPr/>
        </p:nvSpPr>
        <p:spPr>
          <a:xfrm>
            <a:off x="5589571" y="6177039"/>
            <a:ext cx="1805209"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magnitude</a:t>
            </a:r>
          </a:p>
        </p:txBody>
      </p:sp>
      <p:grpSp>
        <p:nvGrpSpPr>
          <p:cNvPr id="34" name="Group 33">
            <a:extLst>
              <a:ext uri="{FF2B5EF4-FFF2-40B4-BE49-F238E27FC236}">
                <a16:creationId xmlns:a16="http://schemas.microsoft.com/office/drawing/2014/main" id="{E90D8494-8C3C-B549-BB6E-39434F9E8718}"/>
              </a:ext>
            </a:extLst>
          </p:cNvPr>
          <p:cNvGrpSpPr/>
          <p:nvPr/>
        </p:nvGrpSpPr>
        <p:grpSpPr>
          <a:xfrm>
            <a:off x="5205450" y="2280298"/>
            <a:ext cx="8582154" cy="5570321"/>
            <a:chOff x="815982" y="303329"/>
            <a:chExt cx="9778513" cy="6342890"/>
          </a:xfrm>
        </p:grpSpPr>
        <p:pic>
          <p:nvPicPr>
            <p:cNvPr id="39" name="Picture 38">
              <a:extLst>
                <a:ext uri="{FF2B5EF4-FFF2-40B4-BE49-F238E27FC236}">
                  <a16:creationId xmlns:a16="http://schemas.microsoft.com/office/drawing/2014/main" id="{F87977CB-45A8-BC43-8D25-810F46B5F6F8}"/>
                </a:ext>
              </a:extLst>
            </p:cNvPr>
            <p:cNvPicPr>
              <a:picLocks noChangeAspect="1"/>
            </p:cNvPicPr>
            <p:nvPr/>
          </p:nvPicPr>
          <p:blipFill rotWithShape="1">
            <a:blip r:embed="rId6"/>
            <a:srcRect l="3014" t="4296" b="3923"/>
            <a:stretch/>
          </p:blipFill>
          <p:spPr>
            <a:xfrm>
              <a:off x="2466715" y="303329"/>
              <a:ext cx="8127780" cy="5793236"/>
            </a:xfrm>
            <a:prstGeom prst="rect">
              <a:avLst/>
            </a:prstGeom>
          </p:spPr>
        </p:pic>
        <p:sp>
          <p:nvSpPr>
            <p:cNvPr id="40" name="TextBox 39">
              <a:extLst>
                <a:ext uri="{FF2B5EF4-FFF2-40B4-BE49-F238E27FC236}">
                  <a16:creationId xmlns:a16="http://schemas.microsoft.com/office/drawing/2014/main" id="{71933A99-5F29-034C-AA0A-CAEC056A04B0}"/>
                </a:ext>
              </a:extLst>
            </p:cNvPr>
            <p:cNvSpPr txBox="1"/>
            <p:nvPr/>
          </p:nvSpPr>
          <p:spPr>
            <a:xfrm>
              <a:off x="815982" y="3204785"/>
              <a:ext cx="1805209" cy="923330"/>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Log(Maximum predominant period)</a:t>
              </a:r>
            </a:p>
          </p:txBody>
        </p:sp>
        <p:sp>
          <p:nvSpPr>
            <p:cNvPr id="41" name="TextBox 40">
              <a:extLst>
                <a:ext uri="{FF2B5EF4-FFF2-40B4-BE49-F238E27FC236}">
                  <a16:creationId xmlns:a16="http://schemas.microsoft.com/office/drawing/2014/main" id="{83ABAA3D-AB15-484E-90D2-9FDB07AD2B2A}"/>
                </a:ext>
              </a:extLst>
            </p:cNvPr>
            <p:cNvSpPr txBox="1"/>
            <p:nvPr/>
          </p:nvSpPr>
          <p:spPr>
            <a:xfrm>
              <a:off x="5473127" y="6276887"/>
              <a:ext cx="1805209"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magnitude</a:t>
              </a:r>
            </a:p>
          </p:txBody>
        </p:sp>
      </p:grpSp>
    </p:spTree>
    <p:extLst>
      <p:ext uri="{BB962C8B-B14F-4D97-AF65-F5344CB8AC3E}">
        <p14:creationId xmlns:p14="http://schemas.microsoft.com/office/powerpoint/2010/main" val="116429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677C-2336-5544-A018-3C33DF422318}"/>
              </a:ext>
            </a:extLst>
          </p:cNvPr>
          <p:cNvSpPr>
            <a:spLocks noGrp="1"/>
          </p:cNvSpPr>
          <p:nvPr>
            <p:ph type="title"/>
          </p:nvPr>
        </p:nvSpPr>
        <p:spPr/>
        <p:txBody>
          <a:bodyPr/>
          <a:lstStyle/>
          <a:p>
            <a:r>
              <a:rPr lang="en-GB" i="0" dirty="0"/>
              <a:t>RESULTS</a:t>
            </a:r>
          </a:p>
        </p:txBody>
      </p:sp>
      <p:pic>
        <p:nvPicPr>
          <p:cNvPr id="12" name="Picture 11" descr="Chart&#10;&#10;Description automatically generated">
            <a:extLst>
              <a:ext uri="{FF2B5EF4-FFF2-40B4-BE49-F238E27FC236}">
                <a16:creationId xmlns:a16="http://schemas.microsoft.com/office/drawing/2014/main" id="{16B6D4E0-EE0C-4044-8055-608934519998}"/>
              </a:ext>
            </a:extLst>
          </p:cNvPr>
          <p:cNvPicPr>
            <a:picLocks noChangeAspect="1"/>
          </p:cNvPicPr>
          <p:nvPr/>
        </p:nvPicPr>
        <p:blipFill rotWithShape="1">
          <a:blip r:embed="rId3"/>
          <a:srcRect l="9651" t="11600" r="9263" b="9931"/>
          <a:stretch/>
        </p:blipFill>
        <p:spPr>
          <a:xfrm>
            <a:off x="-4050257" y="5904411"/>
            <a:ext cx="3753497" cy="2263331"/>
          </a:xfrm>
          <a:prstGeom prst="rect">
            <a:avLst/>
          </a:prstGeom>
        </p:spPr>
      </p:pic>
      <p:sp>
        <p:nvSpPr>
          <p:cNvPr id="7" name="Rectangle 21">
            <a:extLst>
              <a:ext uri="{FF2B5EF4-FFF2-40B4-BE49-F238E27FC236}">
                <a16:creationId xmlns:a16="http://schemas.microsoft.com/office/drawing/2014/main" id="{8A3E00B7-6013-0746-8FFE-490201FD2252}"/>
              </a:ext>
            </a:extLst>
          </p:cNvPr>
          <p:cNvSpPr/>
          <p:nvPr/>
        </p:nvSpPr>
        <p:spPr>
          <a:xfrm>
            <a:off x="2480639" y="6786749"/>
            <a:ext cx="8529566" cy="3903604"/>
          </a:xfrm>
          <a:custGeom>
            <a:avLst/>
            <a:gdLst>
              <a:gd name="connsiteX0" fmla="*/ 3 w 2906626"/>
              <a:gd name="connsiteY0" fmla="*/ 1063696 h 2784800"/>
              <a:gd name="connsiteX1" fmla="*/ 1453313 w 2906626"/>
              <a:gd name="connsiteY1" fmla="*/ 0 h 2784800"/>
              <a:gd name="connsiteX2" fmla="*/ 2906623 w 2906626"/>
              <a:gd name="connsiteY2" fmla="*/ 1063696 h 2784800"/>
              <a:gd name="connsiteX3" fmla="*/ 2351508 w 2906626"/>
              <a:gd name="connsiteY3" fmla="*/ 2784793 h 2784800"/>
              <a:gd name="connsiteX4" fmla="*/ 555118 w 2906626"/>
              <a:gd name="connsiteY4" fmla="*/ 2784793 h 2784800"/>
              <a:gd name="connsiteX5" fmla="*/ 3 w 2906626"/>
              <a:gd name="connsiteY5" fmla="*/ 1063696 h 2784800"/>
              <a:gd name="connsiteX0" fmla="*/ 0 w 2898154"/>
              <a:gd name="connsiteY0" fmla="*/ 2028896 h 2784793"/>
              <a:gd name="connsiteX1" fmla="*/ 1444844 w 2898154"/>
              <a:gd name="connsiteY1" fmla="*/ 0 h 2784793"/>
              <a:gd name="connsiteX2" fmla="*/ 2898154 w 2898154"/>
              <a:gd name="connsiteY2" fmla="*/ 1063696 h 2784793"/>
              <a:gd name="connsiteX3" fmla="*/ 2343039 w 2898154"/>
              <a:gd name="connsiteY3" fmla="*/ 2784793 h 2784793"/>
              <a:gd name="connsiteX4" fmla="*/ 546649 w 2898154"/>
              <a:gd name="connsiteY4" fmla="*/ 2784793 h 2784793"/>
              <a:gd name="connsiteX5" fmla="*/ 0 w 2898154"/>
              <a:gd name="connsiteY5" fmla="*/ 2028896 h 2784793"/>
              <a:gd name="connsiteX0" fmla="*/ 0 w 2898154"/>
              <a:gd name="connsiteY0" fmla="*/ 2003496 h 2759393"/>
              <a:gd name="connsiteX1" fmla="*/ 2875711 w 2898154"/>
              <a:gd name="connsiteY1" fmla="*/ 0 h 2759393"/>
              <a:gd name="connsiteX2" fmla="*/ 2898154 w 2898154"/>
              <a:gd name="connsiteY2" fmla="*/ 1038296 h 2759393"/>
              <a:gd name="connsiteX3" fmla="*/ 2343039 w 2898154"/>
              <a:gd name="connsiteY3" fmla="*/ 2759393 h 2759393"/>
              <a:gd name="connsiteX4" fmla="*/ 546649 w 2898154"/>
              <a:gd name="connsiteY4" fmla="*/ 2759393 h 2759393"/>
              <a:gd name="connsiteX5" fmla="*/ 0 w 2898154"/>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546649 w 2889687"/>
              <a:gd name="connsiteY4" fmla="*/ 2759393 h 2759393"/>
              <a:gd name="connsiteX5" fmla="*/ 0 w 2889687"/>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4782 w 2889687"/>
              <a:gd name="connsiteY4" fmla="*/ 2750926 h 2759393"/>
              <a:gd name="connsiteX5" fmla="*/ 0 w 2889687"/>
              <a:gd name="connsiteY5" fmla="*/ 2003496 h 2759393"/>
              <a:gd name="connsiteX0" fmla="*/ 0 w 2889687"/>
              <a:gd name="connsiteY0" fmla="*/ 2003496 h 2750927"/>
              <a:gd name="connsiteX1" fmla="*/ 2875711 w 2889687"/>
              <a:gd name="connsiteY1" fmla="*/ 0 h 2750927"/>
              <a:gd name="connsiteX2" fmla="*/ 2889687 w 2889687"/>
              <a:gd name="connsiteY2" fmla="*/ 801229 h 2750927"/>
              <a:gd name="connsiteX3" fmla="*/ 116305 w 2889687"/>
              <a:gd name="connsiteY3" fmla="*/ 2750927 h 2750927"/>
              <a:gd name="connsiteX4" fmla="*/ 4782 w 2889687"/>
              <a:gd name="connsiteY4" fmla="*/ 2750926 h 2750927"/>
              <a:gd name="connsiteX5" fmla="*/ 0 w 2889687"/>
              <a:gd name="connsiteY5" fmla="*/ 2003496 h 2750927"/>
              <a:gd name="connsiteX0" fmla="*/ 0 w 2895034"/>
              <a:gd name="connsiteY0" fmla="*/ 2024886 h 2750927"/>
              <a:gd name="connsiteX1" fmla="*/ 2881058 w 2895034"/>
              <a:gd name="connsiteY1" fmla="*/ 0 h 2750927"/>
              <a:gd name="connsiteX2" fmla="*/ 2895034 w 2895034"/>
              <a:gd name="connsiteY2" fmla="*/ 801229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7"/>
              <a:gd name="connsiteX1" fmla="*/ 2881058 w 2895034"/>
              <a:gd name="connsiteY1" fmla="*/ 0 h 2750927"/>
              <a:gd name="connsiteX2" fmla="*/ 2895034 w 2895034"/>
              <a:gd name="connsiteY2" fmla="*/ 774492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6"/>
              <a:gd name="connsiteX1" fmla="*/ 2881058 w 2895034"/>
              <a:gd name="connsiteY1" fmla="*/ 0 h 2750926"/>
              <a:gd name="connsiteX2" fmla="*/ 2895034 w 2895034"/>
              <a:gd name="connsiteY2" fmla="*/ 774492 h 2750926"/>
              <a:gd name="connsiteX3" fmla="*/ 105610 w 2895034"/>
              <a:gd name="connsiteY3" fmla="*/ 2745580 h 2750926"/>
              <a:gd name="connsiteX4" fmla="*/ 10129 w 2895034"/>
              <a:gd name="connsiteY4" fmla="*/ 2750926 h 2750926"/>
              <a:gd name="connsiteX5" fmla="*/ 0 w 2895034"/>
              <a:gd name="connsiteY5" fmla="*/ 2024886 h 2750926"/>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20824 w 2895034"/>
              <a:gd name="connsiteY4" fmla="*/ 2729537 h 2745580"/>
              <a:gd name="connsiteX5" fmla="*/ 0 w 2895034"/>
              <a:gd name="connsiteY5" fmla="*/ 2024886 h 2745580"/>
              <a:gd name="connsiteX0" fmla="*/ 57553 w 2952587"/>
              <a:gd name="connsiteY0" fmla="*/ 2024886 h 2745580"/>
              <a:gd name="connsiteX1" fmla="*/ 2938611 w 2952587"/>
              <a:gd name="connsiteY1" fmla="*/ 0 h 2745580"/>
              <a:gd name="connsiteX2" fmla="*/ 2952587 w 2952587"/>
              <a:gd name="connsiteY2" fmla="*/ 774492 h 2745580"/>
              <a:gd name="connsiteX3" fmla="*/ 163163 w 2952587"/>
              <a:gd name="connsiteY3" fmla="*/ 2745580 h 2745580"/>
              <a:gd name="connsiteX4" fmla="*/ 0 w 2952587"/>
              <a:gd name="connsiteY4" fmla="*/ 2742600 h 2745580"/>
              <a:gd name="connsiteX5" fmla="*/ 57553 w 2952587"/>
              <a:gd name="connsiteY5" fmla="*/ 2024886 h 2745580"/>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1230 w 2895034"/>
              <a:gd name="connsiteY4" fmla="*/ 2742600 h 2745580"/>
              <a:gd name="connsiteX5" fmla="*/ 0 w 2895034"/>
              <a:gd name="connsiteY5" fmla="*/ 2024886 h 27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5034" h="2745580">
                <a:moveTo>
                  <a:pt x="0" y="2024886"/>
                </a:moveTo>
                <a:lnTo>
                  <a:pt x="2881058" y="0"/>
                </a:lnTo>
                <a:lnTo>
                  <a:pt x="2895034" y="774492"/>
                </a:lnTo>
                <a:lnTo>
                  <a:pt x="105610" y="2745580"/>
                </a:lnTo>
                <a:lnTo>
                  <a:pt x="1230" y="2742600"/>
                </a:lnTo>
                <a:lnTo>
                  <a:pt x="0" y="2024886"/>
                </a:lnTo>
                <a:close/>
              </a:path>
            </a:pathLst>
          </a:custGeom>
          <a:solidFill>
            <a:schemeClr val="accent2">
              <a:lumMod val="40000"/>
              <a:lumOff val="60000"/>
              <a:alpha val="4784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38E071F4-E991-ED49-894A-6C2EE7C7F3CE}"/>
              </a:ext>
            </a:extLst>
          </p:cNvPr>
          <p:cNvCxnSpPr>
            <a:cxnSpLocks/>
          </p:cNvCxnSpPr>
          <p:nvPr/>
        </p:nvCxnSpPr>
        <p:spPr>
          <a:xfrm flipV="1">
            <a:off x="2438822" y="7334583"/>
            <a:ext cx="8582154" cy="292045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Parallelogram 31">
            <a:extLst>
              <a:ext uri="{FF2B5EF4-FFF2-40B4-BE49-F238E27FC236}">
                <a16:creationId xmlns:a16="http://schemas.microsoft.com/office/drawing/2014/main" id="{313D2CEE-2FF3-114F-825F-58451C6A371C}"/>
              </a:ext>
            </a:extLst>
          </p:cNvPr>
          <p:cNvSpPr/>
          <p:nvPr/>
        </p:nvSpPr>
        <p:spPr>
          <a:xfrm>
            <a:off x="9783463"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80E9D04D-3C64-5D4C-996E-23D2B11A861D}"/>
              </a:ext>
            </a:extLst>
          </p:cNvPr>
          <p:cNvSpPr/>
          <p:nvPr/>
        </p:nvSpPr>
        <p:spPr>
          <a:xfrm>
            <a:off x="10290604"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arallelogram 34">
            <a:extLst>
              <a:ext uri="{FF2B5EF4-FFF2-40B4-BE49-F238E27FC236}">
                <a16:creationId xmlns:a16="http://schemas.microsoft.com/office/drawing/2014/main" id="{57955BD6-232D-9A4D-B682-EA166CC00817}"/>
              </a:ext>
            </a:extLst>
          </p:cNvPr>
          <p:cNvSpPr/>
          <p:nvPr/>
        </p:nvSpPr>
        <p:spPr>
          <a:xfrm>
            <a:off x="9269575"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738D8001-0DC0-D048-A217-11085345E507}"/>
              </a:ext>
            </a:extLst>
          </p:cNvPr>
          <p:cNvSpPr/>
          <p:nvPr/>
        </p:nvSpPr>
        <p:spPr>
          <a:xfrm>
            <a:off x="10789735" y="5473514"/>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A4645-3CDC-024B-B37E-00B076C37164}"/>
              </a:ext>
            </a:extLst>
          </p:cNvPr>
          <p:cNvSpPr txBox="1"/>
          <p:nvPr/>
        </p:nvSpPr>
        <p:spPr>
          <a:xfrm rot="18335671">
            <a:off x="10755161" y="6214821"/>
            <a:ext cx="1208997" cy="369332"/>
          </a:xfrm>
          <a:prstGeom prst="rect">
            <a:avLst/>
          </a:prstGeom>
          <a:noFill/>
        </p:spPr>
        <p:txBody>
          <a:bodyPr wrap="square" rtlCol="0">
            <a:spAutoFit/>
          </a:bodyPr>
          <a:lstStyle/>
          <a:p>
            <a:r>
              <a:rPr lang="en-US" b="1" dirty="0"/>
              <a:t>Meaning</a:t>
            </a:r>
          </a:p>
        </p:txBody>
      </p:sp>
      <p:sp>
        <p:nvSpPr>
          <p:cNvPr id="36" name="TextBox 35">
            <a:extLst>
              <a:ext uri="{FF2B5EF4-FFF2-40B4-BE49-F238E27FC236}">
                <a16:creationId xmlns:a16="http://schemas.microsoft.com/office/drawing/2014/main" id="{68D11F5A-11DD-4249-B2B8-A34FD0AF7FAF}"/>
              </a:ext>
            </a:extLst>
          </p:cNvPr>
          <p:cNvSpPr txBox="1"/>
          <p:nvPr/>
        </p:nvSpPr>
        <p:spPr>
          <a:xfrm rot="18335671">
            <a:off x="9284050" y="6197359"/>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Question</a:t>
            </a:r>
          </a:p>
        </p:txBody>
      </p:sp>
      <p:sp>
        <p:nvSpPr>
          <p:cNvPr id="37" name="TextBox 36">
            <a:extLst>
              <a:ext uri="{FF2B5EF4-FFF2-40B4-BE49-F238E27FC236}">
                <a16:creationId xmlns:a16="http://schemas.microsoft.com/office/drawing/2014/main" id="{F2EAD46F-D634-8E49-9B3E-040044AF58A4}"/>
              </a:ext>
            </a:extLst>
          </p:cNvPr>
          <p:cNvSpPr txBox="1"/>
          <p:nvPr/>
        </p:nvSpPr>
        <p:spPr>
          <a:xfrm rot="18335671">
            <a:off x="9611791" y="5967205"/>
            <a:ext cx="175449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Past work</a:t>
            </a:r>
          </a:p>
        </p:txBody>
      </p:sp>
      <p:sp>
        <p:nvSpPr>
          <p:cNvPr id="38" name="TextBox 37">
            <a:extLst>
              <a:ext uri="{FF2B5EF4-FFF2-40B4-BE49-F238E27FC236}">
                <a16:creationId xmlns:a16="http://schemas.microsoft.com/office/drawing/2014/main" id="{64638D68-3A7D-1443-9206-B7C268865840}"/>
              </a:ext>
            </a:extLst>
          </p:cNvPr>
          <p:cNvSpPr txBox="1"/>
          <p:nvPr/>
        </p:nvSpPr>
        <p:spPr>
          <a:xfrm rot="18335671">
            <a:off x="10114237" y="5860139"/>
            <a:ext cx="2017829"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Method</a:t>
            </a:r>
          </a:p>
        </p:txBody>
      </p:sp>
      <p:sp>
        <p:nvSpPr>
          <p:cNvPr id="18" name="Rectangle 17">
            <a:extLst>
              <a:ext uri="{FF2B5EF4-FFF2-40B4-BE49-F238E27FC236}">
                <a16:creationId xmlns:a16="http://schemas.microsoft.com/office/drawing/2014/main" id="{FBC42925-9199-6A48-AC8D-34CF0A23F0D5}"/>
              </a:ext>
            </a:extLst>
          </p:cNvPr>
          <p:cNvSpPr/>
          <p:nvPr/>
        </p:nvSpPr>
        <p:spPr>
          <a:xfrm>
            <a:off x="10229318" y="543764"/>
            <a:ext cx="865935" cy="1217986"/>
          </a:xfrm>
          <a:prstGeom prst="rect">
            <a:avLst/>
          </a:prstGeom>
          <a:solidFill>
            <a:schemeClr val="accent3">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20" name="TextBox 19">
            <a:extLst>
              <a:ext uri="{FF2B5EF4-FFF2-40B4-BE49-F238E27FC236}">
                <a16:creationId xmlns:a16="http://schemas.microsoft.com/office/drawing/2014/main" id="{CB919DA0-089B-0846-8974-FA1F0519446B}"/>
              </a:ext>
            </a:extLst>
          </p:cNvPr>
          <p:cNvSpPr txBox="1"/>
          <p:nvPr/>
        </p:nvSpPr>
        <p:spPr>
          <a:xfrm flipH="1">
            <a:off x="11515695" y="1532579"/>
            <a:ext cx="884891" cy="369332"/>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Frequency (Hz)</a:t>
            </a:r>
          </a:p>
        </p:txBody>
      </p:sp>
      <p:cxnSp>
        <p:nvCxnSpPr>
          <p:cNvPr id="21" name="Straight Connector 20">
            <a:extLst>
              <a:ext uri="{FF2B5EF4-FFF2-40B4-BE49-F238E27FC236}">
                <a16:creationId xmlns:a16="http://schemas.microsoft.com/office/drawing/2014/main" id="{96FE0DFB-1915-D24B-9903-D3326DBF6971}"/>
              </a:ext>
            </a:extLst>
          </p:cNvPr>
          <p:cNvCxnSpPr>
            <a:cxnSpLocks/>
          </p:cNvCxnSpPr>
          <p:nvPr/>
        </p:nvCxnSpPr>
        <p:spPr>
          <a:xfrm flipH="1">
            <a:off x="9694705" y="306727"/>
            <a:ext cx="0" cy="1449040"/>
          </a:xfrm>
          <a:prstGeom prst="line">
            <a:avLst/>
          </a:prstGeom>
          <a:noFill/>
          <a:ln w="38100">
            <a:solidFill>
              <a:schemeClr val="tx1"/>
            </a:solidFill>
            <a:headEnd type="arrow" w="sm" len="sm"/>
            <a:tailEnd type="none" w="sm" len="sm"/>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B54F5CE6-546E-2C4C-91BF-E7F26B5315D9}"/>
              </a:ext>
            </a:extLst>
          </p:cNvPr>
          <p:cNvSpPr txBox="1"/>
          <p:nvPr/>
        </p:nvSpPr>
        <p:spPr>
          <a:xfrm flipH="1">
            <a:off x="9506142" y="171309"/>
            <a:ext cx="619575"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Gain (dB)</a:t>
            </a:r>
          </a:p>
        </p:txBody>
      </p:sp>
      <p:sp>
        <p:nvSpPr>
          <p:cNvPr id="23" name="TextBox 22">
            <a:extLst>
              <a:ext uri="{FF2B5EF4-FFF2-40B4-BE49-F238E27FC236}">
                <a16:creationId xmlns:a16="http://schemas.microsoft.com/office/drawing/2014/main" id="{E0C5F760-25E1-4843-AD2F-29A6BEA3D706}"/>
              </a:ext>
            </a:extLst>
          </p:cNvPr>
          <p:cNvSpPr txBox="1"/>
          <p:nvPr/>
        </p:nvSpPr>
        <p:spPr>
          <a:xfrm flipH="1">
            <a:off x="9584682" y="476965"/>
            <a:ext cx="68902"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a:t>
            </a:r>
          </a:p>
        </p:txBody>
      </p:sp>
      <p:sp>
        <p:nvSpPr>
          <p:cNvPr id="24" name="TextBox 23">
            <a:extLst>
              <a:ext uri="{FF2B5EF4-FFF2-40B4-BE49-F238E27FC236}">
                <a16:creationId xmlns:a16="http://schemas.microsoft.com/office/drawing/2014/main" id="{509C2143-8339-9B43-BB80-CDC8FAA18274}"/>
              </a:ext>
            </a:extLst>
          </p:cNvPr>
          <p:cNvSpPr txBox="1"/>
          <p:nvPr/>
        </p:nvSpPr>
        <p:spPr>
          <a:xfrm flipH="1">
            <a:off x="11028285" y="1769067"/>
            <a:ext cx="555920"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3 Hz</a:t>
            </a:r>
          </a:p>
        </p:txBody>
      </p:sp>
      <p:cxnSp>
        <p:nvCxnSpPr>
          <p:cNvPr id="25" name="Straight Connector 24">
            <a:extLst>
              <a:ext uri="{FF2B5EF4-FFF2-40B4-BE49-F238E27FC236}">
                <a16:creationId xmlns:a16="http://schemas.microsoft.com/office/drawing/2014/main" id="{F953FDC4-3156-6142-975C-050B7C167533}"/>
              </a:ext>
            </a:extLst>
          </p:cNvPr>
          <p:cNvCxnSpPr>
            <a:cxnSpLocks/>
          </p:cNvCxnSpPr>
          <p:nvPr/>
        </p:nvCxnSpPr>
        <p:spPr>
          <a:xfrm flipH="1">
            <a:off x="9651178" y="1755767"/>
            <a:ext cx="1871834" cy="0"/>
          </a:xfrm>
          <a:prstGeom prst="line">
            <a:avLst/>
          </a:prstGeom>
          <a:noFill/>
          <a:ln w="38100">
            <a:solidFill>
              <a:schemeClr val="tx1"/>
            </a:solidFill>
            <a:headEnd type="arrow" w="sm" len="sm"/>
            <a:tailEnd w="sm" len="sm"/>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8E16542-AE36-5845-AD2F-50C36BFB0309}"/>
              </a:ext>
            </a:extLst>
          </p:cNvPr>
          <p:cNvCxnSpPr>
            <a:cxnSpLocks/>
          </p:cNvCxnSpPr>
          <p:nvPr/>
        </p:nvCxnSpPr>
        <p:spPr>
          <a:xfrm>
            <a:off x="10229318" y="543764"/>
            <a:ext cx="877574" cy="0"/>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7CA01061-F7F5-9940-AA0E-E85F661E68D3}"/>
              </a:ext>
            </a:extLst>
          </p:cNvPr>
          <p:cNvCxnSpPr>
            <a:cxnSpLocks/>
          </p:cNvCxnSpPr>
          <p:nvPr/>
        </p:nvCxnSpPr>
        <p:spPr>
          <a:xfrm flipV="1">
            <a:off x="11106892" y="543428"/>
            <a:ext cx="0" cy="1210893"/>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874B110C-54D8-C644-A8E4-14D276B34F7B}"/>
              </a:ext>
            </a:extLst>
          </p:cNvPr>
          <p:cNvSpPr txBox="1"/>
          <p:nvPr/>
        </p:nvSpPr>
        <p:spPr>
          <a:xfrm>
            <a:off x="10385755" y="1027241"/>
            <a:ext cx="590339" cy="369332"/>
          </a:xfrm>
          <a:prstGeom prst="rect">
            <a:avLst/>
          </a:prstGeom>
          <a:noFill/>
        </p:spPr>
        <p:txBody>
          <a:bodyPr wrap="square" lIns="0" tIns="0" rIns="0" bIns="0" rtlCol="0">
            <a:spAutoFit/>
          </a:bodyPr>
          <a:lstStyle/>
          <a:p>
            <a:pPr algn="r"/>
            <a:r>
              <a:rPr lang="en-GB" sz="1200" dirty="0">
                <a:latin typeface="Calibri Light" panose="020F0302020204030204" pitchFamily="34" charset="0"/>
                <a:cs typeface="Calibri Light" panose="020F0302020204030204" pitchFamily="34" charset="0"/>
              </a:rPr>
              <a:t>Ideal response</a:t>
            </a:r>
          </a:p>
        </p:txBody>
      </p:sp>
      <p:cxnSp>
        <p:nvCxnSpPr>
          <p:cNvPr id="29" name="Straight Connector 28">
            <a:extLst>
              <a:ext uri="{FF2B5EF4-FFF2-40B4-BE49-F238E27FC236}">
                <a16:creationId xmlns:a16="http://schemas.microsoft.com/office/drawing/2014/main" id="{F4ABA5D4-E7AD-AD48-B56E-AAC33C54F596}"/>
              </a:ext>
            </a:extLst>
          </p:cNvPr>
          <p:cNvCxnSpPr>
            <a:cxnSpLocks/>
          </p:cNvCxnSpPr>
          <p:nvPr/>
        </p:nvCxnSpPr>
        <p:spPr>
          <a:xfrm flipV="1">
            <a:off x="10229318" y="543428"/>
            <a:ext cx="0" cy="1210893"/>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3573A927-26E0-2647-99E9-B1779BBEE684}"/>
              </a:ext>
            </a:extLst>
          </p:cNvPr>
          <p:cNvSpPr txBox="1"/>
          <p:nvPr/>
        </p:nvSpPr>
        <p:spPr>
          <a:xfrm flipH="1">
            <a:off x="10125004" y="1800272"/>
            <a:ext cx="555920"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0.1 Hz</a:t>
            </a:r>
          </a:p>
        </p:txBody>
      </p:sp>
      <p:sp>
        <p:nvSpPr>
          <p:cNvPr id="31" name="TextBox 30">
            <a:extLst>
              <a:ext uri="{FF2B5EF4-FFF2-40B4-BE49-F238E27FC236}">
                <a16:creationId xmlns:a16="http://schemas.microsoft.com/office/drawing/2014/main" id="{9DC83519-D5DB-0049-AE37-98DCA001F333}"/>
              </a:ext>
            </a:extLst>
          </p:cNvPr>
          <p:cNvSpPr txBox="1"/>
          <p:nvPr/>
        </p:nvSpPr>
        <p:spPr>
          <a:xfrm>
            <a:off x="676305" y="3114087"/>
            <a:ext cx="1805209" cy="923330"/>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Log(Maximum predominant period)</a:t>
            </a:r>
          </a:p>
        </p:txBody>
      </p:sp>
      <p:sp>
        <p:nvSpPr>
          <p:cNvPr id="34" name="TextBox 33">
            <a:extLst>
              <a:ext uri="{FF2B5EF4-FFF2-40B4-BE49-F238E27FC236}">
                <a16:creationId xmlns:a16="http://schemas.microsoft.com/office/drawing/2014/main" id="{910A15FA-F428-8241-8DA3-BD769CC83F1A}"/>
              </a:ext>
            </a:extLst>
          </p:cNvPr>
          <p:cNvSpPr txBox="1"/>
          <p:nvPr/>
        </p:nvSpPr>
        <p:spPr>
          <a:xfrm>
            <a:off x="5589571" y="6177039"/>
            <a:ext cx="1805209"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magnitude</a:t>
            </a:r>
          </a:p>
        </p:txBody>
      </p:sp>
      <p:pic>
        <p:nvPicPr>
          <p:cNvPr id="39" name="Picture 38">
            <a:extLst>
              <a:ext uri="{FF2B5EF4-FFF2-40B4-BE49-F238E27FC236}">
                <a16:creationId xmlns:a16="http://schemas.microsoft.com/office/drawing/2014/main" id="{2541880A-B84D-0945-BD3D-D834B7640903}"/>
              </a:ext>
            </a:extLst>
          </p:cNvPr>
          <p:cNvPicPr>
            <a:picLocks noChangeAspect="1"/>
          </p:cNvPicPr>
          <p:nvPr/>
        </p:nvPicPr>
        <p:blipFill rotWithShape="1">
          <a:blip r:embed="rId4"/>
          <a:srcRect l="3282" t="3550" b="4480"/>
          <a:stretch/>
        </p:blipFill>
        <p:spPr>
          <a:xfrm>
            <a:off x="2187773" y="877117"/>
            <a:ext cx="7133381" cy="5090679"/>
          </a:xfrm>
          <a:prstGeom prst="rect">
            <a:avLst/>
          </a:prstGeom>
        </p:spPr>
      </p:pic>
    </p:spTree>
    <p:extLst>
      <p:ext uri="{BB962C8B-B14F-4D97-AF65-F5344CB8AC3E}">
        <p14:creationId xmlns:p14="http://schemas.microsoft.com/office/powerpoint/2010/main" val="87313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677C-2336-5544-A018-3C33DF422318}"/>
              </a:ext>
            </a:extLst>
          </p:cNvPr>
          <p:cNvSpPr>
            <a:spLocks noGrp="1"/>
          </p:cNvSpPr>
          <p:nvPr>
            <p:ph type="title"/>
          </p:nvPr>
        </p:nvSpPr>
        <p:spPr/>
        <p:txBody>
          <a:bodyPr/>
          <a:lstStyle/>
          <a:p>
            <a:r>
              <a:rPr lang="en-GB" i="0" dirty="0"/>
              <a:t>RESULTS</a:t>
            </a:r>
          </a:p>
        </p:txBody>
      </p:sp>
      <p:pic>
        <p:nvPicPr>
          <p:cNvPr id="12" name="Picture 11" descr="Chart&#10;&#10;Description automatically generated">
            <a:extLst>
              <a:ext uri="{FF2B5EF4-FFF2-40B4-BE49-F238E27FC236}">
                <a16:creationId xmlns:a16="http://schemas.microsoft.com/office/drawing/2014/main" id="{16B6D4E0-EE0C-4044-8055-608934519998}"/>
              </a:ext>
            </a:extLst>
          </p:cNvPr>
          <p:cNvPicPr>
            <a:picLocks noChangeAspect="1"/>
          </p:cNvPicPr>
          <p:nvPr/>
        </p:nvPicPr>
        <p:blipFill rotWithShape="1">
          <a:blip r:embed="rId3"/>
          <a:srcRect l="9651" t="11600" r="9263" b="9931"/>
          <a:stretch/>
        </p:blipFill>
        <p:spPr>
          <a:xfrm>
            <a:off x="-4050257" y="5904411"/>
            <a:ext cx="3753497" cy="2263331"/>
          </a:xfrm>
          <a:prstGeom prst="rect">
            <a:avLst/>
          </a:prstGeom>
        </p:spPr>
      </p:pic>
      <p:sp>
        <p:nvSpPr>
          <p:cNvPr id="7" name="Rectangle 21">
            <a:extLst>
              <a:ext uri="{FF2B5EF4-FFF2-40B4-BE49-F238E27FC236}">
                <a16:creationId xmlns:a16="http://schemas.microsoft.com/office/drawing/2014/main" id="{8A3E00B7-6013-0746-8FFE-490201FD2252}"/>
              </a:ext>
            </a:extLst>
          </p:cNvPr>
          <p:cNvSpPr/>
          <p:nvPr/>
        </p:nvSpPr>
        <p:spPr>
          <a:xfrm>
            <a:off x="2480639" y="6786749"/>
            <a:ext cx="8529566" cy="3903604"/>
          </a:xfrm>
          <a:custGeom>
            <a:avLst/>
            <a:gdLst>
              <a:gd name="connsiteX0" fmla="*/ 3 w 2906626"/>
              <a:gd name="connsiteY0" fmla="*/ 1063696 h 2784800"/>
              <a:gd name="connsiteX1" fmla="*/ 1453313 w 2906626"/>
              <a:gd name="connsiteY1" fmla="*/ 0 h 2784800"/>
              <a:gd name="connsiteX2" fmla="*/ 2906623 w 2906626"/>
              <a:gd name="connsiteY2" fmla="*/ 1063696 h 2784800"/>
              <a:gd name="connsiteX3" fmla="*/ 2351508 w 2906626"/>
              <a:gd name="connsiteY3" fmla="*/ 2784793 h 2784800"/>
              <a:gd name="connsiteX4" fmla="*/ 555118 w 2906626"/>
              <a:gd name="connsiteY4" fmla="*/ 2784793 h 2784800"/>
              <a:gd name="connsiteX5" fmla="*/ 3 w 2906626"/>
              <a:gd name="connsiteY5" fmla="*/ 1063696 h 2784800"/>
              <a:gd name="connsiteX0" fmla="*/ 0 w 2898154"/>
              <a:gd name="connsiteY0" fmla="*/ 2028896 h 2784793"/>
              <a:gd name="connsiteX1" fmla="*/ 1444844 w 2898154"/>
              <a:gd name="connsiteY1" fmla="*/ 0 h 2784793"/>
              <a:gd name="connsiteX2" fmla="*/ 2898154 w 2898154"/>
              <a:gd name="connsiteY2" fmla="*/ 1063696 h 2784793"/>
              <a:gd name="connsiteX3" fmla="*/ 2343039 w 2898154"/>
              <a:gd name="connsiteY3" fmla="*/ 2784793 h 2784793"/>
              <a:gd name="connsiteX4" fmla="*/ 546649 w 2898154"/>
              <a:gd name="connsiteY4" fmla="*/ 2784793 h 2784793"/>
              <a:gd name="connsiteX5" fmla="*/ 0 w 2898154"/>
              <a:gd name="connsiteY5" fmla="*/ 2028896 h 2784793"/>
              <a:gd name="connsiteX0" fmla="*/ 0 w 2898154"/>
              <a:gd name="connsiteY0" fmla="*/ 2003496 h 2759393"/>
              <a:gd name="connsiteX1" fmla="*/ 2875711 w 2898154"/>
              <a:gd name="connsiteY1" fmla="*/ 0 h 2759393"/>
              <a:gd name="connsiteX2" fmla="*/ 2898154 w 2898154"/>
              <a:gd name="connsiteY2" fmla="*/ 1038296 h 2759393"/>
              <a:gd name="connsiteX3" fmla="*/ 2343039 w 2898154"/>
              <a:gd name="connsiteY3" fmla="*/ 2759393 h 2759393"/>
              <a:gd name="connsiteX4" fmla="*/ 546649 w 2898154"/>
              <a:gd name="connsiteY4" fmla="*/ 2759393 h 2759393"/>
              <a:gd name="connsiteX5" fmla="*/ 0 w 2898154"/>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546649 w 2889687"/>
              <a:gd name="connsiteY4" fmla="*/ 2759393 h 2759393"/>
              <a:gd name="connsiteX5" fmla="*/ 0 w 2889687"/>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4782 w 2889687"/>
              <a:gd name="connsiteY4" fmla="*/ 2750926 h 2759393"/>
              <a:gd name="connsiteX5" fmla="*/ 0 w 2889687"/>
              <a:gd name="connsiteY5" fmla="*/ 2003496 h 2759393"/>
              <a:gd name="connsiteX0" fmla="*/ 0 w 2889687"/>
              <a:gd name="connsiteY0" fmla="*/ 2003496 h 2750927"/>
              <a:gd name="connsiteX1" fmla="*/ 2875711 w 2889687"/>
              <a:gd name="connsiteY1" fmla="*/ 0 h 2750927"/>
              <a:gd name="connsiteX2" fmla="*/ 2889687 w 2889687"/>
              <a:gd name="connsiteY2" fmla="*/ 801229 h 2750927"/>
              <a:gd name="connsiteX3" fmla="*/ 116305 w 2889687"/>
              <a:gd name="connsiteY3" fmla="*/ 2750927 h 2750927"/>
              <a:gd name="connsiteX4" fmla="*/ 4782 w 2889687"/>
              <a:gd name="connsiteY4" fmla="*/ 2750926 h 2750927"/>
              <a:gd name="connsiteX5" fmla="*/ 0 w 2889687"/>
              <a:gd name="connsiteY5" fmla="*/ 2003496 h 2750927"/>
              <a:gd name="connsiteX0" fmla="*/ 0 w 2895034"/>
              <a:gd name="connsiteY0" fmla="*/ 2024886 h 2750927"/>
              <a:gd name="connsiteX1" fmla="*/ 2881058 w 2895034"/>
              <a:gd name="connsiteY1" fmla="*/ 0 h 2750927"/>
              <a:gd name="connsiteX2" fmla="*/ 2895034 w 2895034"/>
              <a:gd name="connsiteY2" fmla="*/ 801229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7"/>
              <a:gd name="connsiteX1" fmla="*/ 2881058 w 2895034"/>
              <a:gd name="connsiteY1" fmla="*/ 0 h 2750927"/>
              <a:gd name="connsiteX2" fmla="*/ 2895034 w 2895034"/>
              <a:gd name="connsiteY2" fmla="*/ 774492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6"/>
              <a:gd name="connsiteX1" fmla="*/ 2881058 w 2895034"/>
              <a:gd name="connsiteY1" fmla="*/ 0 h 2750926"/>
              <a:gd name="connsiteX2" fmla="*/ 2895034 w 2895034"/>
              <a:gd name="connsiteY2" fmla="*/ 774492 h 2750926"/>
              <a:gd name="connsiteX3" fmla="*/ 105610 w 2895034"/>
              <a:gd name="connsiteY3" fmla="*/ 2745580 h 2750926"/>
              <a:gd name="connsiteX4" fmla="*/ 10129 w 2895034"/>
              <a:gd name="connsiteY4" fmla="*/ 2750926 h 2750926"/>
              <a:gd name="connsiteX5" fmla="*/ 0 w 2895034"/>
              <a:gd name="connsiteY5" fmla="*/ 2024886 h 2750926"/>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20824 w 2895034"/>
              <a:gd name="connsiteY4" fmla="*/ 2729537 h 2745580"/>
              <a:gd name="connsiteX5" fmla="*/ 0 w 2895034"/>
              <a:gd name="connsiteY5" fmla="*/ 2024886 h 2745580"/>
              <a:gd name="connsiteX0" fmla="*/ 57553 w 2952587"/>
              <a:gd name="connsiteY0" fmla="*/ 2024886 h 2745580"/>
              <a:gd name="connsiteX1" fmla="*/ 2938611 w 2952587"/>
              <a:gd name="connsiteY1" fmla="*/ 0 h 2745580"/>
              <a:gd name="connsiteX2" fmla="*/ 2952587 w 2952587"/>
              <a:gd name="connsiteY2" fmla="*/ 774492 h 2745580"/>
              <a:gd name="connsiteX3" fmla="*/ 163163 w 2952587"/>
              <a:gd name="connsiteY3" fmla="*/ 2745580 h 2745580"/>
              <a:gd name="connsiteX4" fmla="*/ 0 w 2952587"/>
              <a:gd name="connsiteY4" fmla="*/ 2742600 h 2745580"/>
              <a:gd name="connsiteX5" fmla="*/ 57553 w 2952587"/>
              <a:gd name="connsiteY5" fmla="*/ 2024886 h 2745580"/>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1230 w 2895034"/>
              <a:gd name="connsiteY4" fmla="*/ 2742600 h 2745580"/>
              <a:gd name="connsiteX5" fmla="*/ 0 w 2895034"/>
              <a:gd name="connsiteY5" fmla="*/ 2024886 h 27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5034" h="2745580">
                <a:moveTo>
                  <a:pt x="0" y="2024886"/>
                </a:moveTo>
                <a:lnTo>
                  <a:pt x="2881058" y="0"/>
                </a:lnTo>
                <a:lnTo>
                  <a:pt x="2895034" y="774492"/>
                </a:lnTo>
                <a:lnTo>
                  <a:pt x="105610" y="2745580"/>
                </a:lnTo>
                <a:lnTo>
                  <a:pt x="1230" y="2742600"/>
                </a:lnTo>
                <a:lnTo>
                  <a:pt x="0" y="2024886"/>
                </a:lnTo>
                <a:close/>
              </a:path>
            </a:pathLst>
          </a:custGeom>
          <a:solidFill>
            <a:schemeClr val="accent2">
              <a:lumMod val="40000"/>
              <a:lumOff val="60000"/>
              <a:alpha val="4784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38E071F4-E991-ED49-894A-6C2EE7C7F3CE}"/>
              </a:ext>
            </a:extLst>
          </p:cNvPr>
          <p:cNvCxnSpPr>
            <a:cxnSpLocks/>
          </p:cNvCxnSpPr>
          <p:nvPr/>
        </p:nvCxnSpPr>
        <p:spPr>
          <a:xfrm flipV="1">
            <a:off x="2438822" y="7334583"/>
            <a:ext cx="8582154" cy="292045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Parallelogram 31">
            <a:extLst>
              <a:ext uri="{FF2B5EF4-FFF2-40B4-BE49-F238E27FC236}">
                <a16:creationId xmlns:a16="http://schemas.microsoft.com/office/drawing/2014/main" id="{313D2CEE-2FF3-114F-825F-58451C6A371C}"/>
              </a:ext>
            </a:extLst>
          </p:cNvPr>
          <p:cNvSpPr/>
          <p:nvPr/>
        </p:nvSpPr>
        <p:spPr>
          <a:xfrm>
            <a:off x="9783463"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80E9D04D-3C64-5D4C-996E-23D2B11A861D}"/>
              </a:ext>
            </a:extLst>
          </p:cNvPr>
          <p:cNvSpPr/>
          <p:nvPr/>
        </p:nvSpPr>
        <p:spPr>
          <a:xfrm>
            <a:off x="10290604"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arallelogram 34">
            <a:extLst>
              <a:ext uri="{FF2B5EF4-FFF2-40B4-BE49-F238E27FC236}">
                <a16:creationId xmlns:a16="http://schemas.microsoft.com/office/drawing/2014/main" id="{57955BD6-232D-9A4D-B682-EA166CC00817}"/>
              </a:ext>
            </a:extLst>
          </p:cNvPr>
          <p:cNvSpPr/>
          <p:nvPr/>
        </p:nvSpPr>
        <p:spPr>
          <a:xfrm>
            <a:off x="9269575"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738D8001-0DC0-D048-A217-11085345E507}"/>
              </a:ext>
            </a:extLst>
          </p:cNvPr>
          <p:cNvSpPr/>
          <p:nvPr/>
        </p:nvSpPr>
        <p:spPr>
          <a:xfrm>
            <a:off x="10789735" y="5473514"/>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A4645-3CDC-024B-B37E-00B076C37164}"/>
              </a:ext>
            </a:extLst>
          </p:cNvPr>
          <p:cNvSpPr txBox="1"/>
          <p:nvPr/>
        </p:nvSpPr>
        <p:spPr>
          <a:xfrm rot="18335671">
            <a:off x="10755161" y="6214821"/>
            <a:ext cx="1208997" cy="369332"/>
          </a:xfrm>
          <a:prstGeom prst="rect">
            <a:avLst/>
          </a:prstGeom>
          <a:noFill/>
        </p:spPr>
        <p:txBody>
          <a:bodyPr wrap="square" rtlCol="0">
            <a:spAutoFit/>
          </a:bodyPr>
          <a:lstStyle/>
          <a:p>
            <a:r>
              <a:rPr lang="en-US" b="1" dirty="0"/>
              <a:t>Meaning</a:t>
            </a:r>
          </a:p>
        </p:txBody>
      </p:sp>
      <p:sp>
        <p:nvSpPr>
          <p:cNvPr id="36" name="TextBox 35">
            <a:extLst>
              <a:ext uri="{FF2B5EF4-FFF2-40B4-BE49-F238E27FC236}">
                <a16:creationId xmlns:a16="http://schemas.microsoft.com/office/drawing/2014/main" id="{68D11F5A-11DD-4249-B2B8-A34FD0AF7FAF}"/>
              </a:ext>
            </a:extLst>
          </p:cNvPr>
          <p:cNvSpPr txBox="1"/>
          <p:nvPr/>
        </p:nvSpPr>
        <p:spPr>
          <a:xfrm rot="18335671">
            <a:off x="9284050" y="6197359"/>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Question</a:t>
            </a:r>
          </a:p>
        </p:txBody>
      </p:sp>
      <p:sp>
        <p:nvSpPr>
          <p:cNvPr id="37" name="TextBox 36">
            <a:extLst>
              <a:ext uri="{FF2B5EF4-FFF2-40B4-BE49-F238E27FC236}">
                <a16:creationId xmlns:a16="http://schemas.microsoft.com/office/drawing/2014/main" id="{F2EAD46F-D634-8E49-9B3E-040044AF58A4}"/>
              </a:ext>
            </a:extLst>
          </p:cNvPr>
          <p:cNvSpPr txBox="1"/>
          <p:nvPr/>
        </p:nvSpPr>
        <p:spPr>
          <a:xfrm rot="18335671">
            <a:off x="9611791" y="5967205"/>
            <a:ext cx="175449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Past work</a:t>
            </a:r>
          </a:p>
        </p:txBody>
      </p:sp>
      <p:sp>
        <p:nvSpPr>
          <p:cNvPr id="38" name="TextBox 37">
            <a:extLst>
              <a:ext uri="{FF2B5EF4-FFF2-40B4-BE49-F238E27FC236}">
                <a16:creationId xmlns:a16="http://schemas.microsoft.com/office/drawing/2014/main" id="{64638D68-3A7D-1443-9206-B7C268865840}"/>
              </a:ext>
            </a:extLst>
          </p:cNvPr>
          <p:cNvSpPr txBox="1"/>
          <p:nvPr/>
        </p:nvSpPr>
        <p:spPr>
          <a:xfrm rot="18335671">
            <a:off x="10114237" y="5860139"/>
            <a:ext cx="2017829"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Method</a:t>
            </a:r>
          </a:p>
        </p:txBody>
      </p:sp>
      <p:sp>
        <p:nvSpPr>
          <p:cNvPr id="18" name="Rectangle 17">
            <a:extLst>
              <a:ext uri="{FF2B5EF4-FFF2-40B4-BE49-F238E27FC236}">
                <a16:creationId xmlns:a16="http://schemas.microsoft.com/office/drawing/2014/main" id="{FBC42925-9199-6A48-AC8D-34CF0A23F0D5}"/>
              </a:ext>
            </a:extLst>
          </p:cNvPr>
          <p:cNvSpPr/>
          <p:nvPr/>
        </p:nvSpPr>
        <p:spPr>
          <a:xfrm>
            <a:off x="10229318" y="543764"/>
            <a:ext cx="865935" cy="1217986"/>
          </a:xfrm>
          <a:prstGeom prst="rect">
            <a:avLst/>
          </a:prstGeom>
          <a:solidFill>
            <a:schemeClr val="accent3">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20" name="TextBox 19">
            <a:extLst>
              <a:ext uri="{FF2B5EF4-FFF2-40B4-BE49-F238E27FC236}">
                <a16:creationId xmlns:a16="http://schemas.microsoft.com/office/drawing/2014/main" id="{CB919DA0-089B-0846-8974-FA1F0519446B}"/>
              </a:ext>
            </a:extLst>
          </p:cNvPr>
          <p:cNvSpPr txBox="1"/>
          <p:nvPr/>
        </p:nvSpPr>
        <p:spPr>
          <a:xfrm flipH="1">
            <a:off x="11515695" y="1532579"/>
            <a:ext cx="884891" cy="369332"/>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Frequency (Hz)</a:t>
            </a:r>
          </a:p>
        </p:txBody>
      </p:sp>
      <p:cxnSp>
        <p:nvCxnSpPr>
          <p:cNvPr id="21" name="Straight Connector 20">
            <a:extLst>
              <a:ext uri="{FF2B5EF4-FFF2-40B4-BE49-F238E27FC236}">
                <a16:creationId xmlns:a16="http://schemas.microsoft.com/office/drawing/2014/main" id="{96FE0DFB-1915-D24B-9903-D3326DBF6971}"/>
              </a:ext>
            </a:extLst>
          </p:cNvPr>
          <p:cNvCxnSpPr>
            <a:cxnSpLocks/>
          </p:cNvCxnSpPr>
          <p:nvPr/>
        </p:nvCxnSpPr>
        <p:spPr>
          <a:xfrm flipH="1">
            <a:off x="9694705" y="306727"/>
            <a:ext cx="0" cy="1449040"/>
          </a:xfrm>
          <a:prstGeom prst="line">
            <a:avLst/>
          </a:prstGeom>
          <a:noFill/>
          <a:ln w="38100">
            <a:solidFill>
              <a:schemeClr val="tx1"/>
            </a:solidFill>
            <a:headEnd type="arrow" w="sm" len="sm"/>
            <a:tailEnd type="none" w="sm" len="sm"/>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B54F5CE6-546E-2C4C-91BF-E7F26B5315D9}"/>
              </a:ext>
            </a:extLst>
          </p:cNvPr>
          <p:cNvSpPr txBox="1"/>
          <p:nvPr/>
        </p:nvSpPr>
        <p:spPr>
          <a:xfrm flipH="1">
            <a:off x="9506142" y="171309"/>
            <a:ext cx="619575"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Gain (dB)</a:t>
            </a:r>
          </a:p>
        </p:txBody>
      </p:sp>
      <p:sp>
        <p:nvSpPr>
          <p:cNvPr id="23" name="TextBox 22">
            <a:extLst>
              <a:ext uri="{FF2B5EF4-FFF2-40B4-BE49-F238E27FC236}">
                <a16:creationId xmlns:a16="http://schemas.microsoft.com/office/drawing/2014/main" id="{E0C5F760-25E1-4843-AD2F-29A6BEA3D706}"/>
              </a:ext>
            </a:extLst>
          </p:cNvPr>
          <p:cNvSpPr txBox="1"/>
          <p:nvPr/>
        </p:nvSpPr>
        <p:spPr>
          <a:xfrm flipH="1">
            <a:off x="9584682" y="476965"/>
            <a:ext cx="68902"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a:t>
            </a:r>
          </a:p>
        </p:txBody>
      </p:sp>
      <p:sp>
        <p:nvSpPr>
          <p:cNvPr id="24" name="TextBox 23">
            <a:extLst>
              <a:ext uri="{FF2B5EF4-FFF2-40B4-BE49-F238E27FC236}">
                <a16:creationId xmlns:a16="http://schemas.microsoft.com/office/drawing/2014/main" id="{509C2143-8339-9B43-BB80-CDC8FAA18274}"/>
              </a:ext>
            </a:extLst>
          </p:cNvPr>
          <p:cNvSpPr txBox="1"/>
          <p:nvPr/>
        </p:nvSpPr>
        <p:spPr>
          <a:xfrm flipH="1">
            <a:off x="11028285" y="1769067"/>
            <a:ext cx="555920"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3 Hz</a:t>
            </a:r>
          </a:p>
        </p:txBody>
      </p:sp>
      <p:cxnSp>
        <p:nvCxnSpPr>
          <p:cNvPr id="25" name="Straight Connector 24">
            <a:extLst>
              <a:ext uri="{FF2B5EF4-FFF2-40B4-BE49-F238E27FC236}">
                <a16:creationId xmlns:a16="http://schemas.microsoft.com/office/drawing/2014/main" id="{F953FDC4-3156-6142-975C-050B7C167533}"/>
              </a:ext>
            </a:extLst>
          </p:cNvPr>
          <p:cNvCxnSpPr>
            <a:cxnSpLocks/>
          </p:cNvCxnSpPr>
          <p:nvPr/>
        </p:nvCxnSpPr>
        <p:spPr>
          <a:xfrm flipH="1">
            <a:off x="9651178" y="1755767"/>
            <a:ext cx="1871834" cy="0"/>
          </a:xfrm>
          <a:prstGeom prst="line">
            <a:avLst/>
          </a:prstGeom>
          <a:noFill/>
          <a:ln w="38100">
            <a:solidFill>
              <a:schemeClr val="tx1"/>
            </a:solidFill>
            <a:headEnd type="arrow" w="sm" len="sm"/>
            <a:tailEnd w="sm" len="sm"/>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8E16542-AE36-5845-AD2F-50C36BFB0309}"/>
              </a:ext>
            </a:extLst>
          </p:cNvPr>
          <p:cNvCxnSpPr>
            <a:cxnSpLocks/>
          </p:cNvCxnSpPr>
          <p:nvPr/>
        </p:nvCxnSpPr>
        <p:spPr>
          <a:xfrm>
            <a:off x="10229318" y="543764"/>
            <a:ext cx="877574" cy="0"/>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7CA01061-F7F5-9940-AA0E-E85F661E68D3}"/>
              </a:ext>
            </a:extLst>
          </p:cNvPr>
          <p:cNvCxnSpPr>
            <a:cxnSpLocks/>
          </p:cNvCxnSpPr>
          <p:nvPr/>
        </p:nvCxnSpPr>
        <p:spPr>
          <a:xfrm flipV="1">
            <a:off x="11106892" y="543428"/>
            <a:ext cx="0" cy="1210893"/>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874B110C-54D8-C644-A8E4-14D276B34F7B}"/>
              </a:ext>
            </a:extLst>
          </p:cNvPr>
          <p:cNvSpPr txBox="1"/>
          <p:nvPr/>
        </p:nvSpPr>
        <p:spPr>
          <a:xfrm>
            <a:off x="10385755" y="1027241"/>
            <a:ext cx="590339" cy="369332"/>
          </a:xfrm>
          <a:prstGeom prst="rect">
            <a:avLst/>
          </a:prstGeom>
          <a:noFill/>
        </p:spPr>
        <p:txBody>
          <a:bodyPr wrap="square" lIns="0" tIns="0" rIns="0" bIns="0" rtlCol="0">
            <a:spAutoFit/>
          </a:bodyPr>
          <a:lstStyle/>
          <a:p>
            <a:pPr algn="r"/>
            <a:r>
              <a:rPr lang="en-GB" sz="1200" dirty="0">
                <a:latin typeface="Calibri Light" panose="020F0302020204030204" pitchFamily="34" charset="0"/>
                <a:cs typeface="Calibri Light" panose="020F0302020204030204" pitchFamily="34" charset="0"/>
              </a:rPr>
              <a:t>Ideal response</a:t>
            </a:r>
          </a:p>
        </p:txBody>
      </p:sp>
      <p:cxnSp>
        <p:nvCxnSpPr>
          <p:cNvPr id="29" name="Straight Connector 28">
            <a:extLst>
              <a:ext uri="{FF2B5EF4-FFF2-40B4-BE49-F238E27FC236}">
                <a16:creationId xmlns:a16="http://schemas.microsoft.com/office/drawing/2014/main" id="{F4ABA5D4-E7AD-AD48-B56E-AAC33C54F596}"/>
              </a:ext>
            </a:extLst>
          </p:cNvPr>
          <p:cNvCxnSpPr>
            <a:cxnSpLocks/>
          </p:cNvCxnSpPr>
          <p:nvPr/>
        </p:nvCxnSpPr>
        <p:spPr>
          <a:xfrm flipV="1">
            <a:off x="10229318" y="543428"/>
            <a:ext cx="0" cy="1210893"/>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3573A927-26E0-2647-99E9-B1779BBEE684}"/>
              </a:ext>
            </a:extLst>
          </p:cNvPr>
          <p:cNvSpPr txBox="1"/>
          <p:nvPr/>
        </p:nvSpPr>
        <p:spPr>
          <a:xfrm flipH="1">
            <a:off x="10125004" y="1800272"/>
            <a:ext cx="555920"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0.1 Hz</a:t>
            </a:r>
          </a:p>
        </p:txBody>
      </p:sp>
      <p:pic>
        <p:nvPicPr>
          <p:cNvPr id="4" name="Picture 3" descr="A picture containing text, measuring stick, device&#10;&#10;Description automatically generated">
            <a:extLst>
              <a:ext uri="{FF2B5EF4-FFF2-40B4-BE49-F238E27FC236}">
                <a16:creationId xmlns:a16="http://schemas.microsoft.com/office/drawing/2014/main" id="{4CD95455-589C-2645-975E-28614686DDDE}"/>
              </a:ext>
            </a:extLst>
          </p:cNvPr>
          <p:cNvPicPr>
            <a:picLocks noChangeAspect="1"/>
          </p:cNvPicPr>
          <p:nvPr/>
        </p:nvPicPr>
        <p:blipFill rotWithShape="1">
          <a:blip r:embed="rId4"/>
          <a:srcRect l="7773" b="9929"/>
          <a:stretch/>
        </p:blipFill>
        <p:spPr>
          <a:xfrm>
            <a:off x="2066283" y="25568"/>
            <a:ext cx="8430131" cy="6177038"/>
          </a:xfrm>
          <a:prstGeom prst="rect">
            <a:avLst/>
          </a:prstGeom>
        </p:spPr>
      </p:pic>
      <p:sp>
        <p:nvSpPr>
          <p:cNvPr id="31" name="TextBox 30">
            <a:extLst>
              <a:ext uri="{FF2B5EF4-FFF2-40B4-BE49-F238E27FC236}">
                <a16:creationId xmlns:a16="http://schemas.microsoft.com/office/drawing/2014/main" id="{9DC83519-D5DB-0049-AE37-98DCA001F333}"/>
              </a:ext>
            </a:extLst>
          </p:cNvPr>
          <p:cNvSpPr txBox="1"/>
          <p:nvPr/>
        </p:nvSpPr>
        <p:spPr>
          <a:xfrm>
            <a:off x="676305" y="3114087"/>
            <a:ext cx="1805209" cy="923330"/>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Log(Maximum predominant period)</a:t>
            </a:r>
          </a:p>
        </p:txBody>
      </p:sp>
      <p:sp>
        <p:nvSpPr>
          <p:cNvPr id="34" name="TextBox 33">
            <a:extLst>
              <a:ext uri="{FF2B5EF4-FFF2-40B4-BE49-F238E27FC236}">
                <a16:creationId xmlns:a16="http://schemas.microsoft.com/office/drawing/2014/main" id="{910A15FA-F428-8241-8DA3-BD769CC83F1A}"/>
              </a:ext>
            </a:extLst>
          </p:cNvPr>
          <p:cNvSpPr txBox="1"/>
          <p:nvPr/>
        </p:nvSpPr>
        <p:spPr>
          <a:xfrm>
            <a:off x="5589571" y="6177039"/>
            <a:ext cx="1805209"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magnitude</a:t>
            </a:r>
          </a:p>
        </p:txBody>
      </p:sp>
      <p:pic>
        <p:nvPicPr>
          <p:cNvPr id="39" name="Picture 38">
            <a:extLst>
              <a:ext uri="{FF2B5EF4-FFF2-40B4-BE49-F238E27FC236}">
                <a16:creationId xmlns:a16="http://schemas.microsoft.com/office/drawing/2014/main" id="{2541880A-B84D-0945-BD3D-D834B7640903}"/>
              </a:ext>
            </a:extLst>
          </p:cNvPr>
          <p:cNvPicPr>
            <a:picLocks noChangeAspect="1"/>
          </p:cNvPicPr>
          <p:nvPr/>
        </p:nvPicPr>
        <p:blipFill rotWithShape="1">
          <a:blip r:embed="rId5"/>
          <a:srcRect l="3282" t="3550" b="4480"/>
          <a:stretch/>
        </p:blipFill>
        <p:spPr>
          <a:xfrm>
            <a:off x="6979064" y="886564"/>
            <a:ext cx="7133381" cy="5090679"/>
          </a:xfrm>
          <a:prstGeom prst="rect">
            <a:avLst/>
          </a:prstGeom>
        </p:spPr>
      </p:pic>
    </p:spTree>
    <p:extLst>
      <p:ext uri="{BB962C8B-B14F-4D97-AF65-F5344CB8AC3E}">
        <p14:creationId xmlns:p14="http://schemas.microsoft.com/office/powerpoint/2010/main" val="1360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EC381-2135-4A44-A309-B317CA4B37E2}"/>
              </a:ext>
            </a:extLst>
          </p:cNvPr>
          <p:cNvSpPr>
            <a:spLocks noGrp="1"/>
          </p:cNvSpPr>
          <p:nvPr>
            <p:ph type="title"/>
          </p:nvPr>
        </p:nvSpPr>
        <p:spPr/>
        <p:txBody>
          <a:bodyPr/>
          <a:lstStyle/>
          <a:p>
            <a:r>
              <a:rPr lang="en-GB" i="0" dirty="0"/>
              <a:t>AVERAGE PERIOD</a:t>
            </a:r>
          </a:p>
        </p:txBody>
      </p:sp>
      <p:sp>
        <p:nvSpPr>
          <p:cNvPr id="3" name="Content Placeholder 2">
            <a:extLst>
              <a:ext uri="{FF2B5EF4-FFF2-40B4-BE49-F238E27FC236}">
                <a16:creationId xmlns:a16="http://schemas.microsoft.com/office/drawing/2014/main" id="{20CB1B41-C62C-484E-8234-3EF09FF385FD}"/>
              </a:ext>
            </a:extLst>
          </p:cNvPr>
          <p:cNvSpPr>
            <a:spLocks noGrp="1"/>
          </p:cNvSpPr>
          <p:nvPr>
            <p:ph idx="1"/>
          </p:nvPr>
        </p:nvSpPr>
        <p:spPr/>
        <p:txBody>
          <a:bodyPr/>
          <a:lstStyle/>
          <a:p>
            <a:r>
              <a:rPr lang="en-GB" dirty="0"/>
              <a:t>Similar concept but non-recursive method</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A0597A9-356F-0B4C-B4BF-9E0B14067ECC}"/>
                  </a:ext>
                </a:extLst>
              </p:cNvPr>
              <p:cNvSpPr/>
              <p:nvPr/>
            </p:nvSpPr>
            <p:spPr>
              <a:xfrm>
                <a:off x="3955851" y="2961013"/>
                <a:ext cx="4137905" cy="12119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𝜏</m:t>
                          </m:r>
                        </m:e>
                        <m:sub>
                          <m:r>
                            <a:rPr lang="en-GB" b="0" i="1" smtClean="0">
                              <a:latin typeface="Cambria Math" panose="02040503050406030204" pitchFamily="18" charset="0"/>
                            </a:rPr>
                            <m:t>𝑐</m:t>
                          </m:r>
                        </m:sub>
                      </m:sSub>
                      <m:r>
                        <a:rPr lang="en-GB" i="1">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r>
                            <a:rPr lang="en-GB" b="0" i="1" smtClean="0">
                              <a:latin typeface="Cambria Math" panose="02040503050406030204" pitchFamily="18" charset="0"/>
                            </a:rPr>
                            <m:t>𝜋</m:t>
                          </m:r>
                        </m:num>
                        <m:den>
                          <m:rad>
                            <m:radPr>
                              <m:degHide m:val="on"/>
                              <m:ctrlPr>
                                <a:rPr lang="en-GB" i="1">
                                  <a:latin typeface="Cambria Math" panose="02040503050406030204" pitchFamily="18" charset="0"/>
                                </a:rPr>
                              </m:ctrlPr>
                            </m:radPr>
                            <m:deg/>
                            <m:e>
                              <m:f>
                                <m:fPr>
                                  <m:ctrlPr>
                                    <a:rPr lang="en-GB" i="1">
                                      <a:latin typeface="Cambria Math" panose="02040503050406030204" pitchFamily="18" charset="0"/>
                                    </a:rPr>
                                  </m:ctrlPr>
                                </m:fPr>
                                <m:num>
                                  <m:nary>
                                    <m:naryPr>
                                      <m:ctrlPr>
                                        <a:rPr lang="en-GB" i="1" smtClean="0">
                                          <a:latin typeface="Cambria Math" panose="02040503050406030204" pitchFamily="18" charset="0"/>
                                        </a:rPr>
                                      </m:ctrlPr>
                                    </m:naryPr>
                                    <m:sub>
                                      <m:r>
                                        <m:rPr>
                                          <m:brk m:alnAt="23"/>
                                        </m:rPr>
                                        <a:rPr lang="en-GB" b="0" i="1" smtClean="0">
                                          <a:latin typeface="Cambria Math" panose="02040503050406030204" pitchFamily="18" charset="0"/>
                                        </a:rPr>
                                        <m:t>0</m:t>
                                      </m:r>
                                    </m:sub>
                                    <m:sup>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0</m:t>
                                          </m:r>
                                        </m:sub>
                                      </m:sSub>
                                    </m:sup>
                                    <m:e>
                                      <m:sSup>
                                        <m:sSupPr>
                                          <m:ctrlPr>
                                            <a:rPr lang="en-GB" b="0" i="1" smtClean="0">
                                              <a:latin typeface="Cambria Math" panose="02040503050406030204" pitchFamily="18" charset="0"/>
                                            </a:rPr>
                                          </m:ctrlPr>
                                        </m:sSup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𝑢</m:t>
                                              </m:r>
                                            </m:e>
                                          </m:acc>
                                        </m:e>
                                        <m:sup>
                                          <m:r>
                                            <a:rPr lang="en-GB" b="0" i="1" smtClean="0">
                                              <a:latin typeface="Cambria Math" panose="02040503050406030204" pitchFamily="18" charset="0"/>
                                            </a:rPr>
                                            <m:t>2</m:t>
                                          </m:r>
                                        </m:sup>
                                      </m:sSup>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r>
                                        <a:rPr lang="en-GB" b="0" i="1" smtClean="0">
                                          <a:latin typeface="Cambria Math" panose="02040503050406030204" pitchFamily="18" charset="0"/>
                                        </a:rPr>
                                        <m:t> </m:t>
                                      </m:r>
                                      <m:r>
                                        <a:rPr lang="en-GB" b="0" i="1" smtClean="0">
                                          <a:latin typeface="Cambria Math" panose="02040503050406030204" pitchFamily="18" charset="0"/>
                                        </a:rPr>
                                        <m:t>𝑑𝑡</m:t>
                                      </m:r>
                                    </m:e>
                                  </m:nary>
                                </m:num>
                                <m:den>
                                  <m:nary>
                                    <m:naryPr>
                                      <m:ctrlPr>
                                        <a:rPr lang="en-GB" i="1">
                                          <a:latin typeface="Cambria Math" panose="02040503050406030204" pitchFamily="18" charset="0"/>
                                        </a:rPr>
                                      </m:ctrlPr>
                                    </m:naryPr>
                                    <m:sub>
                                      <m:r>
                                        <m:rPr>
                                          <m:brk m:alnAt="23"/>
                                        </m:rPr>
                                        <a:rPr lang="en-GB" i="1">
                                          <a:latin typeface="Cambria Math" panose="02040503050406030204" pitchFamily="18" charset="0"/>
                                        </a:rPr>
                                        <m:t>0</m:t>
                                      </m:r>
                                    </m:sub>
                                    <m:sup>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0</m:t>
                                          </m:r>
                                        </m:sub>
                                      </m:sSub>
                                    </m:sup>
                                    <m:e>
                                      <m:sSup>
                                        <m:sSupPr>
                                          <m:ctrlPr>
                                            <a:rPr lang="en-GB" i="1">
                                              <a:latin typeface="Cambria Math" panose="02040503050406030204" pitchFamily="18" charset="0"/>
                                            </a:rPr>
                                          </m:ctrlPr>
                                        </m:sSupPr>
                                        <m:e>
                                          <m:r>
                                            <a:rPr lang="en-GB" b="0" i="1" smtClean="0">
                                              <a:latin typeface="Cambria Math" panose="02040503050406030204" pitchFamily="18" charset="0"/>
                                            </a:rPr>
                                            <m:t>𝑢</m:t>
                                          </m:r>
                                        </m:e>
                                        <m:sup>
                                          <m:r>
                                            <a:rPr lang="en-GB" i="1">
                                              <a:latin typeface="Cambria Math" panose="02040503050406030204" pitchFamily="18" charset="0"/>
                                            </a:rPr>
                                            <m:t>2</m:t>
                                          </m:r>
                                        </m:sup>
                                      </m:sSup>
                                      <m:d>
                                        <m:dPr>
                                          <m:ctrlPr>
                                            <a:rPr lang="en-GB" i="1">
                                              <a:latin typeface="Cambria Math" panose="02040503050406030204" pitchFamily="18" charset="0"/>
                                            </a:rPr>
                                          </m:ctrlPr>
                                        </m:dPr>
                                        <m:e>
                                          <m:r>
                                            <a:rPr lang="en-GB" i="1">
                                              <a:latin typeface="Cambria Math" panose="02040503050406030204" pitchFamily="18" charset="0"/>
                                            </a:rPr>
                                            <m:t>𝑡</m:t>
                                          </m:r>
                                        </m:e>
                                      </m:d>
                                      <m:r>
                                        <a:rPr lang="en-GB" i="1">
                                          <a:latin typeface="Cambria Math" panose="02040503050406030204" pitchFamily="18" charset="0"/>
                                        </a:rPr>
                                        <m:t> </m:t>
                                      </m:r>
                                      <m:r>
                                        <a:rPr lang="en-GB" i="1">
                                          <a:latin typeface="Cambria Math" panose="02040503050406030204" pitchFamily="18" charset="0"/>
                                        </a:rPr>
                                        <m:t>𝑑𝑡</m:t>
                                      </m:r>
                                    </m:e>
                                  </m:nary>
                                </m:den>
                              </m:f>
                            </m:e>
                          </m:rad>
                        </m:den>
                      </m:f>
                    </m:oMath>
                  </m:oMathPara>
                </a14:m>
                <a:endParaRPr lang="en-GB" dirty="0"/>
              </a:p>
            </p:txBody>
          </p:sp>
        </mc:Choice>
        <mc:Fallback xmlns="">
          <p:sp>
            <p:nvSpPr>
              <p:cNvPr id="4" name="Rectangle 3">
                <a:extLst>
                  <a:ext uri="{FF2B5EF4-FFF2-40B4-BE49-F238E27FC236}">
                    <a16:creationId xmlns:a16="http://schemas.microsoft.com/office/drawing/2014/main" id="{4A0597A9-356F-0B4C-B4BF-9E0B14067ECC}"/>
                  </a:ext>
                </a:extLst>
              </p:cNvPr>
              <p:cNvSpPr>
                <a:spLocks noRot="1" noChangeAspect="1" noMove="1" noResize="1" noEditPoints="1" noAdjustHandles="1" noChangeArrowheads="1" noChangeShapeType="1" noTextEdit="1"/>
              </p:cNvSpPr>
              <p:nvPr/>
            </p:nvSpPr>
            <p:spPr>
              <a:xfrm>
                <a:off x="3955851" y="2961013"/>
                <a:ext cx="4137905" cy="1211998"/>
              </a:xfrm>
              <a:prstGeom prst="rect">
                <a:avLst/>
              </a:prstGeom>
              <a:blipFill>
                <a:blip r:embed="rId2"/>
                <a:stretch>
                  <a:fillRect t="-10417" b="-60417"/>
                </a:stretch>
              </a:blipFill>
            </p:spPr>
            <p:txBody>
              <a:bodyPr/>
              <a:lstStyle/>
              <a:p>
                <a:r>
                  <a:rPr lang="en-GB">
                    <a:noFill/>
                  </a:rPr>
                  <a:t> </a:t>
                </a:r>
              </a:p>
            </p:txBody>
          </p:sp>
        </mc:Fallback>
      </mc:AlternateContent>
      <p:sp>
        <p:nvSpPr>
          <p:cNvPr id="5" name="Arc 8">
            <a:extLst>
              <a:ext uri="{FF2B5EF4-FFF2-40B4-BE49-F238E27FC236}">
                <a16:creationId xmlns:a16="http://schemas.microsoft.com/office/drawing/2014/main" id="{D517A0C8-7FC9-F642-B164-1003C70F8CEF}"/>
              </a:ext>
            </a:extLst>
          </p:cNvPr>
          <p:cNvSpPr/>
          <p:nvPr/>
        </p:nvSpPr>
        <p:spPr>
          <a:xfrm rot="17185402">
            <a:off x="6107475" y="2445657"/>
            <a:ext cx="1016898" cy="1244213"/>
          </a:xfrm>
          <a:custGeom>
            <a:avLst/>
            <a:gdLst>
              <a:gd name="connsiteX0" fmla="*/ 50800 w 101600"/>
              <a:gd name="connsiteY0" fmla="*/ 0 h 2103437"/>
              <a:gd name="connsiteX1" fmla="*/ 101600 w 101600"/>
              <a:gd name="connsiteY1" fmla="*/ 1051719 h 2103437"/>
              <a:gd name="connsiteX2" fmla="*/ 50800 w 101600"/>
              <a:gd name="connsiteY2" fmla="*/ 1051719 h 2103437"/>
              <a:gd name="connsiteX3" fmla="*/ 50800 w 101600"/>
              <a:gd name="connsiteY3" fmla="*/ 0 h 2103437"/>
              <a:gd name="connsiteX0" fmla="*/ 50800 w 101600"/>
              <a:gd name="connsiteY0" fmla="*/ 0 h 2103437"/>
              <a:gd name="connsiteX1" fmla="*/ 101600 w 101600"/>
              <a:gd name="connsiteY1" fmla="*/ 1051719 h 2103437"/>
              <a:gd name="connsiteX0" fmla="*/ 0 w 1083734"/>
              <a:gd name="connsiteY0" fmla="*/ 0 h 1339585"/>
              <a:gd name="connsiteX1" fmla="*/ 50800 w 1083734"/>
              <a:gd name="connsiteY1" fmla="*/ 1051719 h 1339585"/>
              <a:gd name="connsiteX2" fmla="*/ 0 w 1083734"/>
              <a:gd name="connsiteY2" fmla="*/ 1051719 h 1339585"/>
              <a:gd name="connsiteX3" fmla="*/ 0 w 1083734"/>
              <a:gd name="connsiteY3" fmla="*/ 0 h 1339585"/>
              <a:gd name="connsiteX0" fmla="*/ 0 w 1083734"/>
              <a:gd name="connsiteY0" fmla="*/ 0 h 1339585"/>
              <a:gd name="connsiteX1" fmla="*/ 1083734 w 1083734"/>
              <a:gd name="connsiteY1" fmla="*/ 1339585 h 1339585"/>
              <a:gd name="connsiteX0" fmla="*/ 0 w 1141150"/>
              <a:gd name="connsiteY0" fmla="*/ 0 h 1339585"/>
              <a:gd name="connsiteX1" fmla="*/ 50800 w 1141150"/>
              <a:gd name="connsiteY1" fmla="*/ 1051719 h 1339585"/>
              <a:gd name="connsiteX2" fmla="*/ 0 w 1141150"/>
              <a:gd name="connsiteY2" fmla="*/ 1051719 h 1339585"/>
              <a:gd name="connsiteX3" fmla="*/ 0 w 1141150"/>
              <a:gd name="connsiteY3" fmla="*/ 0 h 1339585"/>
              <a:gd name="connsiteX0" fmla="*/ 0 w 1141150"/>
              <a:gd name="connsiteY0" fmla="*/ 0 h 1339585"/>
              <a:gd name="connsiteX1" fmla="*/ 1083734 w 1141150"/>
              <a:gd name="connsiteY1" fmla="*/ 1339585 h 1339585"/>
              <a:gd name="connsiteX0" fmla="*/ 0 w 1335838"/>
              <a:gd name="connsiteY0" fmla="*/ 0 h 1721707"/>
              <a:gd name="connsiteX1" fmla="*/ 50800 w 1335838"/>
              <a:gd name="connsiteY1" fmla="*/ 1051719 h 1721707"/>
              <a:gd name="connsiteX2" fmla="*/ 0 w 1335838"/>
              <a:gd name="connsiteY2" fmla="*/ 1051719 h 1721707"/>
              <a:gd name="connsiteX3" fmla="*/ 0 w 1335838"/>
              <a:gd name="connsiteY3" fmla="*/ 0 h 1721707"/>
              <a:gd name="connsiteX0" fmla="*/ 0 w 1335838"/>
              <a:gd name="connsiteY0" fmla="*/ 0 h 1721707"/>
              <a:gd name="connsiteX1" fmla="*/ 1284637 w 1335838"/>
              <a:gd name="connsiteY1" fmla="*/ 1721707 h 1721707"/>
              <a:gd name="connsiteX0" fmla="*/ 0 w 1289669"/>
              <a:gd name="connsiteY0" fmla="*/ 0 h 1721707"/>
              <a:gd name="connsiteX1" fmla="*/ 50800 w 1289669"/>
              <a:gd name="connsiteY1" fmla="*/ 1051719 h 1721707"/>
              <a:gd name="connsiteX2" fmla="*/ 0 w 1289669"/>
              <a:gd name="connsiteY2" fmla="*/ 1051719 h 1721707"/>
              <a:gd name="connsiteX3" fmla="*/ 0 w 1289669"/>
              <a:gd name="connsiteY3" fmla="*/ 0 h 1721707"/>
              <a:gd name="connsiteX0" fmla="*/ 0 w 1289669"/>
              <a:gd name="connsiteY0" fmla="*/ 0 h 1721707"/>
              <a:gd name="connsiteX1" fmla="*/ 1284637 w 1289669"/>
              <a:gd name="connsiteY1" fmla="*/ 1721707 h 1721707"/>
              <a:gd name="connsiteX0" fmla="*/ 0 w 1018147"/>
              <a:gd name="connsiteY0" fmla="*/ 14356 h 1110304"/>
              <a:gd name="connsiteX1" fmla="*/ 50800 w 1018147"/>
              <a:gd name="connsiteY1" fmla="*/ 1066075 h 1110304"/>
              <a:gd name="connsiteX2" fmla="*/ 0 w 1018147"/>
              <a:gd name="connsiteY2" fmla="*/ 1066075 h 1110304"/>
              <a:gd name="connsiteX3" fmla="*/ 0 w 1018147"/>
              <a:gd name="connsiteY3" fmla="*/ 14356 h 1110304"/>
              <a:gd name="connsiteX0" fmla="*/ 0 w 1018147"/>
              <a:gd name="connsiteY0" fmla="*/ 14356 h 1110304"/>
              <a:gd name="connsiteX1" fmla="*/ 1011920 w 1018147"/>
              <a:gd name="connsiteY1" fmla="*/ 1110304 h 1110304"/>
              <a:gd name="connsiteX0" fmla="*/ 0 w 1012344"/>
              <a:gd name="connsiteY0" fmla="*/ 2859 h 1098807"/>
              <a:gd name="connsiteX1" fmla="*/ 50800 w 1012344"/>
              <a:gd name="connsiteY1" fmla="*/ 1054578 h 1098807"/>
              <a:gd name="connsiteX2" fmla="*/ 0 w 1012344"/>
              <a:gd name="connsiteY2" fmla="*/ 1054578 h 1098807"/>
              <a:gd name="connsiteX3" fmla="*/ 0 w 1012344"/>
              <a:gd name="connsiteY3" fmla="*/ 2859 h 1098807"/>
              <a:gd name="connsiteX0" fmla="*/ 0 w 1012344"/>
              <a:gd name="connsiteY0" fmla="*/ 2859 h 1098807"/>
              <a:gd name="connsiteX1" fmla="*/ 1011920 w 1012344"/>
              <a:gd name="connsiteY1" fmla="*/ 1098807 h 1098807"/>
            </a:gdLst>
            <a:ahLst/>
            <a:cxnLst>
              <a:cxn ang="0">
                <a:pos x="connsiteX0" y="connsiteY0"/>
              </a:cxn>
              <a:cxn ang="0">
                <a:pos x="connsiteX1" y="connsiteY1"/>
              </a:cxn>
            </a:cxnLst>
            <a:rect l="l" t="t" r="r" b="b"/>
            <a:pathLst>
              <a:path w="1012344" h="1098807" stroke="0" extrusionOk="0">
                <a:moveTo>
                  <a:pt x="0" y="2859"/>
                </a:moveTo>
                <a:cubicBezTo>
                  <a:pt x="28056" y="2859"/>
                  <a:pt x="50800" y="473730"/>
                  <a:pt x="50800" y="1054578"/>
                </a:cubicBezTo>
                <a:lnTo>
                  <a:pt x="0" y="1054578"/>
                </a:lnTo>
                <a:lnTo>
                  <a:pt x="0" y="2859"/>
                </a:lnTo>
                <a:close/>
              </a:path>
              <a:path w="1012344" h="1098807" fill="none">
                <a:moveTo>
                  <a:pt x="0" y="2859"/>
                </a:moveTo>
                <a:cubicBezTo>
                  <a:pt x="28056" y="2859"/>
                  <a:pt x="1036006" y="-111017"/>
                  <a:pt x="1011920" y="1098807"/>
                </a:cubicBezTo>
              </a:path>
            </a:pathLst>
          </a:custGeom>
          <a:ln w="25400">
            <a:solidFill>
              <a:schemeClr val="accent2"/>
            </a:solidFill>
            <a:headEnd type="arrow"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accent2"/>
              </a:solidFill>
            </a:endParaRPr>
          </a:p>
        </p:txBody>
      </p:sp>
      <p:sp>
        <p:nvSpPr>
          <p:cNvPr id="6" name="TextBox 5">
            <a:extLst>
              <a:ext uri="{FF2B5EF4-FFF2-40B4-BE49-F238E27FC236}">
                <a16:creationId xmlns:a16="http://schemas.microsoft.com/office/drawing/2014/main" id="{ECECCD60-2F2A-F649-B7A0-A2C0AAD45C04}"/>
              </a:ext>
            </a:extLst>
          </p:cNvPr>
          <p:cNvSpPr txBox="1"/>
          <p:nvPr/>
        </p:nvSpPr>
        <p:spPr>
          <a:xfrm>
            <a:off x="7356402" y="2228671"/>
            <a:ext cx="1284391" cy="1200329"/>
          </a:xfrm>
          <a:prstGeom prst="rect">
            <a:avLst/>
          </a:prstGeom>
          <a:noFill/>
        </p:spPr>
        <p:txBody>
          <a:bodyPr wrap="square" rtlCol="0">
            <a:spAutoFit/>
          </a:bodyPr>
          <a:lstStyle/>
          <a:p>
            <a:r>
              <a:rPr lang="en-GB" dirty="0">
                <a:latin typeface="Calibri Light" panose="020F0302020204030204" pitchFamily="34" charset="0"/>
                <a:cs typeface="Calibri Light" panose="020F0302020204030204" pitchFamily="34" charset="0"/>
              </a:rPr>
              <a:t>Time window to consider (=4 s)</a:t>
            </a:r>
          </a:p>
        </p:txBody>
      </p:sp>
      <p:sp>
        <p:nvSpPr>
          <p:cNvPr id="7" name="Arc 8">
            <a:extLst>
              <a:ext uri="{FF2B5EF4-FFF2-40B4-BE49-F238E27FC236}">
                <a16:creationId xmlns:a16="http://schemas.microsoft.com/office/drawing/2014/main" id="{6429F2B4-95EB-1543-AEC7-2FDF50531450}"/>
              </a:ext>
            </a:extLst>
          </p:cNvPr>
          <p:cNvSpPr/>
          <p:nvPr/>
        </p:nvSpPr>
        <p:spPr>
          <a:xfrm rot="9698713">
            <a:off x="6321302" y="3928140"/>
            <a:ext cx="873461" cy="747121"/>
          </a:xfrm>
          <a:custGeom>
            <a:avLst/>
            <a:gdLst>
              <a:gd name="connsiteX0" fmla="*/ 50800 w 101600"/>
              <a:gd name="connsiteY0" fmla="*/ 0 h 2103437"/>
              <a:gd name="connsiteX1" fmla="*/ 101600 w 101600"/>
              <a:gd name="connsiteY1" fmla="*/ 1051719 h 2103437"/>
              <a:gd name="connsiteX2" fmla="*/ 50800 w 101600"/>
              <a:gd name="connsiteY2" fmla="*/ 1051719 h 2103437"/>
              <a:gd name="connsiteX3" fmla="*/ 50800 w 101600"/>
              <a:gd name="connsiteY3" fmla="*/ 0 h 2103437"/>
              <a:gd name="connsiteX0" fmla="*/ 50800 w 101600"/>
              <a:gd name="connsiteY0" fmla="*/ 0 h 2103437"/>
              <a:gd name="connsiteX1" fmla="*/ 101600 w 101600"/>
              <a:gd name="connsiteY1" fmla="*/ 1051719 h 2103437"/>
              <a:gd name="connsiteX0" fmla="*/ 0 w 1083734"/>
              <a:gd name="connsiteY0" fmla="*/ 0 h 1339585"/>
              <a:gd name="connsiteX1" fmla="*/ 50800 w 1083734"/>
              <a:gd name="connsiteY1" fmla="*/ 1051719 h 1339585"/>
              <a:gd name="connsiteX2" fmla="*/ 0 w 1083734"/>
              <a:gd name="connsiteY2" fmla="*/ 1051719 h 1339585"/>
              <a:gd name="connsiteX3" fmla="*/ 0 w 1083734"/>
              <a:gd name="connsiteY3" fmla="*/ 0 h 1339585"/>
              <a:gd name="connsiteX0" fmla="*/ 0 w 1083734"/>
              <a:gd name="connsiteY0" fmla="*/ 0 h 1339585"/>
              <a:gd name="connsiteX1" fmla="*/ 1083734 w 1083734"/>
              <a:gd name="connsiteY1" fmla="*/ 1339585 h 1339585"/>
              <a:gd name="connsiteX0" fmla="*/ 0 w 1141150"/>
              <a:gd name="connsiteY0" fmla="*/ 0 h 1339585"/>
              <a:gd name="connsiteX1" fmla="*/ 50800 w 1141150"/>
              <a:gd name="connsiteY1" fmla="*/ 1051719 h 1339585"/>
              <a:gd name="connsiteX2" fmla="*/ 0 w 1141150"/>
              <a:gd name="connsiteY2" fmla="*/ 1051719 h 1339585"/>
              <a:gd name="connsiteX3" fmla="*/ 0 w 1141150"/>
              <a:gd name="connsiteY3" fmla="*/ 0 h 1339585"/>
              <a:gd name="connsiteX0" fmla="*/ 0 w 1141150"/>
              <a:gd name="connsiteY0" fmla="*/ 0 h 1339585"/>
              <a:gd name="connsiteX1" fmla="*/ 1083734 w 1141150"/>
              <a:gd name="connsiteY1" fmla="*/ 1339585 h 1339585"/>
              <a:gd name="connsiteX0" fmla="*/ 0 w 1335838"/>
              <a:gd name="connsiteY0" fmla="*/ 0 h 1721707"/>
              <a:gd name="connsiteX1" fmla="*/ 50800 w 1335838"/>
              <a:gd name="connsiteY1" fmla="*/ 1051719 h 1721707"/>
              <a:gd name="connsiteX2" fmla="*/ 0 w 1335838"/>
              <a:gd name="connsiteY2" fmla="*/ 1051719 h 1721707"/>
              <a:gd name="connsiteX3" fmla="*/ 0 w 1335838"/>
              <a:gd name="connsiteY3" fmla="*/ 0 h 1721707"/>
              <a:gd name="connsiteX0" fmla="*/ 0 w 1335838"/>
              <a:gd name="connsiteY0" fmla="*/ 0 h 1721707"/>
              <a:gd name="connsiteX1" fmla="*/ 1284637 w 1335838"/>
              <a:gd name="connsiteY1" fmla="*/ 1721707 h 1721707"/>
              <a:gd name="connsiteX0" fmla="*/ 0 w 1289669"/>
              <a:gd name="connsiteY0" fmla="*/ 0 h 1721707"/>
              <a:gd name="connsiteX1" fmla="*/ 50800 w 1289669"/>
              <a:gd name="connsiteY1" fmla="*/ 1051719 h 1721707"/>
              <a:gd name="connsiteX2" fmla="*/ 0 w 1289669"/>
              <a:gd name="connsiteY2" fmla="*/ 1051719 h 1721707"/>
              <a:gd name="connsiteX3" fmla="*/ 0 w 1289669"/>
              <a:gd name="connsiteY3" fmla="*/ 0 h 1721707"/>
              <a:gd name="connsiteX0" fmla="*/ 0 w 1289669"/>
              <a:gd name="connsiteY0" fmla="*/ 0 h 1721707"/>
              <a:gd name="connsiteX1" fmla="*/ 1284637 w 1289669"/>
              <a:gd name="connsiteY1" fmla="*/ 1721707 h 1721707"/>
              <a:gd name="connsiteX0" fmla="*/ 0 w 1018147"/>
              <a:gd name="connsiteY0" fmla="*/ 14356 h 1110304"/>
              <a:gd name="connsiteX1" fmla="*/ 50800 w 1018147"/>
              <a:gd name="connsiteY1" fmla="*/ 1066075 h 1110304"/>
              <a:gd name="connsiteX2" fmla="*/ 0 w 1018147"/>
              <a:gd name="connsiteY2" fmla="*/ 1066075 h 1110304"/>
              <a:gd name="connsiteX3" fmla="*/ 0 w 1018147"/>
              <a:gd name="connsiteY3" fmla="*/ 14356 h 1110304"/>
              <a:gd name="connsiteX0" fmla="*/ 0 w 1018147"/>
              <a:gd name="connsiteY0" fmla="*/ 14356 h 1110304"/>
              <a:gd name="connsiteX1" fmla="*/ 1011920 w 1018147"/>
              <a:gd name="connsiteY1" fmla="*/ 1110304 h 1110304"/>
              <a:gd name="connsiteX0" fmla="*/ 0 w 1012344"/>
              <a:gd name="connsiteY0" fmla="*/ 2859 h 1098807"/>
              <a:gd name="connsiteX1" fmla="*/ 50800 w 1012344"/>
              <a:gd name="connsiteY1" fmla="*/ 1054578 h 1098807"/>
              <a:gd name="connsiteX2" fmla="*/ 0 w 1012344"/>
              <a:gd name="connsiteY2" fmla="*/ 1054578 h 1098807"/>
              <a:gd name="connsiteX3" fmla="*/ 0 w 1012344"/>
              <a:gd name="connsiteY3" fmla="*/ 2859 h 1098807"/>
              <a:gd name="connsiteX0" fmla="*/ 0 w 1012344"/>
              <a:gd name="connsiteY0" fmla="*/ 2859 h 1098807"/>
              <a:gd name="connsiteX1" fmla="*/ 1011920 w 1012344"/>
              <a:gd name="connsiteY1" fmla="*/ 1098807 h 1098807"/>
            </a:gdLst>
            <a:ahLst/>
            <a:cxnLst>
              <a:cxn ang="0">
                <a:pos x="connsiteX0" y="connsiteY0"/>
              </a:cxn>
              <a:cxn ang="0">
                <a:pos x="connsiteX1" y="connsiteY1"/>
              </a:cxn>
            </a:cxnLst>
            <a:rect l="l" t="t" r="r" b="b"/>
            <a:pathLst>
              <a:path w="1012344" h="1098807" stroke="0" extrusionOk="0">
                <a:moveTo>
                  <a:pt x="0" y="2859"/>
                </a:moveTo>
                <a:cubicBezTo>
                  <a:pt x="28056" y="2859"/>
                  <a:pt x="50800" y="473730"/>
                  <a:pt x="50800" y="1054578"/>
                </a:cubicBezTo>
                <a:lnTo>
                  <a:pt x="0" y="1054578"/>
                </a:lnTo>
                <a:lnTo>
                  <a:pt x="0" y="2859"/>
                </a:lnTo>
                <a:close/>
              </a:path>
              <a:path w="1012344" h="1098807" fill="none">
                <a:moveTo>
                  <a:pt x="0" y="2859"/>
                </a:moveTo>
                <a:cubicBezTo>
                  <a:pt x="28056" y="2859"/>
                  <a:pt x="1036006" y="-111017"/>
                  <a:pt x="1011920" y="1098807"/>
                </a:cubicBezTo>
              </a:path>
            </a:pathLst>
          </a:custGeom>
          <a:ln w="25400">
            <a:solidFill>
              <a:schemeClr val="accent2"/>
            </a:solidFill>
            <a:headEnd type="none" w="lg" len="lg"/>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accent2"/>
              </a:solidFill>
            </a:endParaRPr>
          </a:p>
        </p:txBody>
      </p:sp>
      <p:sp>
        <p:nvSpPr>
          <p:cNvPr id="8" name="TextBox 7">
            <a:extLst>
              <a:ext uri="{FF2B5EF4-FFF2-40B4-BE49-F238E27FC236}">
                <a16:creationId xmlns:a16="http://schemas.microsoft.com/office/drawing/2014/main" id="{F632EC9F-28AA-9644-938F-87437C714E55}"/>
              </a:ext>
            </a:extLst>
          </p:cNvPr>
          <p:cNvSpPr txBox="1"/>
          <p:nvPr/>
        </p:nvSpPr>
        <p:spPr>
          <a:xfrm>
            <a:off x="7261872" y="4147452"/>
            <a:ext cx="1984016" cy="646331"/>
          </a:xfrm>
          <a:prstGeom prst="rect">
            <a:avLst/>
          </a:prstGeom>
          <a:noFill/>
        </p:spPr>
        <p:txBody>
          <a:bodyPr wrap="square" rtlCol="0">
            <a:spAutoFit/>
          </a:bodyPr>
          <a:lstStyle/>
          <a:p>
            <a:r>
              <a:rPr lang="en-GB" dirty="0">
                <a:latin typeface="Calibri Light" panose="020F0302020204030204" pitchFamily="34" charset="0"/>
                <a:cs typeface="Calibri Light" panose="020F0302020204030204" pitchFamily="34" charset="0"/>
              </a:rPr>
              <a:t>High pass filtered displacement</a:t>
            </a:r>
          </a:p>
        </p:txBody>
      </p:sp>
      <p:sp>
        <p:nvSpPr>
          <p:cNvPr id="9" name="Arc 8">
            <a:extLst>
              <a:ext uri="{FF2B5EF4-FFF2-40B4-BE49-F238E27FC236}">
                <a16:creationId xmlns:a16="http://schemas.microsoft.com/office/drawing/2014/main" id="{004FD10E-6A8D-2647-A8B8-FE809A57608C}"/>
              </a:ext>
            </a:extLst>
          </p:cNvPr>
          <p:cNvSpPr/>
          <p:nvPr/>
        </p:nvSpPr>
        <p:spPr>
          <a:xfrm rot="7820389">
            <a:off x="4095817" y="2904310"/>
            <a:ext cx="984223" cy="1107095"/>
          </a:xfrm>
          <a:custGeom>
            <a:avLst/>
            <a:gdLst>
              <a:gd name="connsiteX0" fmla="*/ 50800 w 101600"/>
              <a:gd name="connsiteY0" fmla="*/ 0 h 2103437"/>
              <a:gd name="connsiteX1" fmla="*/ 101600 w 101600"/>
              <a:gd name="connsiteY1" fmla="*/ 1051719 h 2103437"/>
              <a:gd name="connsiteX2" fmla="*/ 50800 w 101600"/>
              <a:gd name="connsiteY2" fmla="*/ 1051719 h 2103437"/>
              <a:gd name="connsiteX3" fmla="*/ 50800 w 101600"/>
              <a:gd name="connsiteY3" fmla="*/ 0 h 2103437"/>
              <a:gd name="connsiteX0" fmla="*/ 50800 w 101600"/>
              <a:gd name="connsiteY0" fmla="*/ 0 h 2103437"/>
              <a:gd name="connsiteX1" fmla="*/ 101600 w 101600"/>
              <a:gd name="connsiteY1" fmla="*/ 1051719 h 2103437"/>
              <a:gd name="connsiteX0" fmla="*/ 0 w 1083734"/>
              <a:gd name="connsiteY0" fmla="*/ 0 h 1339585"/>
              <a:gd name="connsiteX1" fmla="*/ 50800 w 1083734"/>
              <a:gd name="connsiteY1" fmla="*/ 1051719 h 1339585"/>
              <a:gd name="connsiteX2" fmla="*/ 0 w 1083734"/>
              <a:gd name="connsiteY2" fmla="*/ 1051719 h 1339585"/>
              <a:gd name="connsiteX3" fmla="*/ 0 w 1083734"/>
              <a:gd name="connsiteY3" fmla="*/ 0 h 1339585"/>
              <a:gd name="connsiteX0" fmla="*/ 0 w 1083734"/>
              <a:gd name="connsiteY0" fmla="*/ 0 h 1339585"/>
              <a:gd name="connsiteX1" fmla="*/ 1083734 w 1083734"/>
              <a:gd name="connsiteY1" fmla="*/ 1339585 h 1339585"/>
              <a:gd name="connsiteX0" fmla="*/ 0 w 1141150"/>
              <a:gd name="connsiteY0" fmla="*/ 0 h 1339585"/>
              <a:gd name="connsiteX1" fmla="*/ 50800 w 1141150"/>
              <a:gd name="connsiteY1" fmla="*/ 1051719 h 1339585"/>
              <a:gd name="connsiteX2" fmla="*/ 0 w 1141150"/>
              <a:gd name="connsiteY2" fmla="*/ 1051719 h 1339585"/>
              <a:gd name="connsiteX3" fmla="*/ 0 w 1141150"/>
              <a:gd name="connsiteY3" fmla="*/ 0 h 1339585"/>
              <a:gd name="connsiteX0" fmla="*/ 0 w 1141150"/>
              <a:gd name="connsiteY0" fmla="*/ 0 h 1339585"/>
              <a:gd name="connsiteX1" fmla="*/ 1083734 w 1141150"/>
              <a:gd name="connsiteY1" fmla="*/ 1339585 h 1339585"/>
              <a:gd name="connsiteX0" fmla="*/ 0 w 1335838"/>
              <a:gd name="connsiteY0" fmla="*/ 0 h 1721707"/>
              <a:gd name="connsiteX1" fmla="*/ 50800 w 1335838"/>
              <a:gd name="connsiteY1" fmla="*/ 1051719 h 1721707"/>
              <a:gd name="connsiteX2" fmla="*/ 0 w 1335838"/>
              <a:gd name="connsiteY2" fmla="*/ 1051719 h 1721707"/>
              <a:gd name="connsiteX3" fmla="*/ 0 w 1335838"/>
              <a:gd name="connsiteY3" fmla="*/ 0 h 1721707"/>
              <a:gd name="connsiteX0" fmla="*/ 0 w 1335838"/>
              <a:gd name="connsiteY0" fmla="*/ 0 h 1721707"/>
              <a:gd name="connsiteX1" fmla="*/ 1284637 w 1335838"/>
              <a:gd name="connsiteY1" fmla="*/ 1721707 h 1721707"/>
              <a:gd name="connsiteX0" fmla="*/ 0 w 1289669"/>
              <a:gd name="connsiteY0" fmla="*/ 0 h 1721707"/>
              <a:gd name="connsiteX1" fmla="*/ 50800 w 1289669"/>
              <a:gd name="connsiteY1" fmla="*/ 1051719 h 1721707"/>
              <a:gd name="connsiteX2" fmla="*/ 0 w 1289669"/>
              <a:gd name="connsiteY2" fmla="*/ 1051719 h 1721707"/>
              <a:gd name="connsiteX3" fmla="*/ 0 w 1289669"/>
              <a:gd name="connsiteY3" fmla="*/ 0 h 1721707"/>
              <a:gd name="connsiteX0" fmla="*/ 0 w 1289669"/>
              <a:gd name="connsiteY0" fmla="*/ 0 h 1721707"/>
              <a:gd name="connsiteX1" fmla="*/ 1284637 w 1289669"/>
              <a:gd name="connsiteY1" fmla="*/ 1721707 h 1721707"/>
              <a:gd name="connsiteX0" fmla="*/ 0 w 1018147"/>
              <a:gd name="connsiteY0" fmla="*/ 14356 h 1110304"/>
              <a:gd name="connsiteX1" fmla="*/ 50800 w 1018147"/>
              <a:gd name="connsiteY1" fmla="*/ 1066075 h 1110304"/>
              <a:gd name="connsiteX2" fmla="*/ 0 w 1018147"/>
              <a:gd name="connsiteY2" fmla="*/ 1066075 h 1110304"/>
              <a:gd name="connsiteX3" fmla="*/ 0 w 1018147"/>
              <a:gd name="connsiteY3" fmla="*/ 14356 h 1110304"/>
              <a:gd name="connsiteX0" fmla="*/ 0 w 1018147"/>
              <a:gd name="connsiteY0" fmla="*/ 14356 h 1110304"/>
              <a:gd name="connsiteX1" fmla="*/ 1011920 w 1018147"/>
              <a:gd name="connsiteY1" fmla="*/ 1110304 h 1110304"/>
              <a:gd name="connsiteX0" fmla="*/ 0 w 1012344"/>
              <a:gd name="connsiteY0" fmla="*/ 2859 h 1098807"/>
              <a:gd name="connsiteX1" fmla="*/ 50800 w 1012344"/>
              <a:gd name="connsiteY1" fmla="*/ 1054578 h 1098807"/>
              <a:gd name="connsiteX2" fmla="*/ 0 w 1012344"/>
              <a:gd name="connsiteY2" fmla="*/ 1054578 h 1098807"/>
              <a:gd name="connsiteX3" fmla="*/ 0 w 1012344"/>
              <a:gd name="connsiteY3" fmla="*/ 2859 h 1098807"/>
              <a:gd name="connsiteX0" fmla="*/ 0 w 1012344"/>
              <a:gd name="connsiteY0" fmla="*/ 2859 h 1098807"/>
              <a:gd name="connsiteX1" fmla="*/ 1011920 w 1012344"/>
              <a:gd name="connsiteY1" fmla="*/ 1098807 h 1098807"/>
            </a:gdLst>
            <a:ahLst/>
            <a:cxnLst>
              <a:cxn ang="0">
                <a:pos x="connsiteX0" y="connsiteY0"/>
              </a:cxn>
              <a:cxn ang="0">
                <a:pos x="connsiteX1" y="connsiteY1"/>
              </a:cxn>
            </a:cxnLst>
            <a:rect l="l" t="t" r="r" b="b"/>
            <a:pathLst>
              <a:path w="1012344" h="1098807" stroke="0" extrusionOk="0">
                <a:moveTo>
                  <a:pt x="0" y="2859"/>
                </a:moveTo>
                <a:cubicBezTo>
                  <a:pt x="28056" y="2859"/>
                  <a:pt x="50800" y="473730"/>
                  <a:pt x="50800" y="1054578"/>
                </a:cubicBezTo>
                <a:lnTo>
                  <a:pt x="0" y="1054578"/>
                </a:lnTo>
                <a:lnTo>
                  <a:pt x="0" y="2859"/>
                </a:lnTo>
                <a:close/>
              </a:path>
              <a:path w="1012344" h="1098807" fill="none">
                <a:moveTo>
                  <a:pt x="0" y="2859"/>
                </a:moveTo>
                <a:cubicBezTo>
                  <a:pt x="28056" y="2859"/>
                  <a:pt x="1036006" y="-111017"/>
                  <a:pt x="1011920" y="1098807"/>
                </a:cubicBezTo>
              </a:path>
            </a:pathLst>
          </a:custGeom>
          <a:ln w="25400">
            <a:solidFill>
              <a:schemeClr val="accent2"/>
            </a:solidFill>
            <a:headEnd type="arrow"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accent2"/>
              </a:solidFill>
            </a:endParaRPr>
          </a:p>
        </p:txBody>
      </p:sp>
      <p:sp>
        <p:nvSpPr>
          <p:cNvPr id="10" name="TextBox 9">
            <a:extLst>
              <a:ext uri="{FF2B5EF4-FFF2-40B4-BE49-F238E27FC236}">
                <a16:creationId xmlns:a16="http://schemas.microsoft.com/office/drawing/2014/main" id="{8FC65F40-FC3C-CB41-9B7E-1E9DC2DE9E65}"/>
              </a:ext>
            </a:extLst>
          </p:cNvPr>
          <p:cNvSpPr txBox="1"/>
          <p:nvPr/>
        </p:nvSpPr>
        <p:spPr>
          <a:xfrm>
            <a:off x="3213412" y="3088525"/>
            <a:ext cx="1650527" cy="369332"/>
          </a:xfrm>
          <a:prstGeom prst="rect">
            <a:avLst/>
          </a:prstGeom>
          <a:noFill/>
        </p:spPr>
        <p:txBody>
          <a:bodyPr wrap="square" rtlCol="0">
            <a:spAutoFit/>
          </a:bodyPr>
          <a:lstStyle/>
          <a:p>
            <a:r>
              <a:rPr lang="en-GB" dirty="0">
                <a:latin typeface="Calibri Light" panose="020F0302020204030204" pitchFamily="34" charset="0"/>
                <a:cs typeface="Calibri Light" panose="020F0302020204030204" pitchFamily="34" charset="0"/>
              </a:rPr>
              <a:t>average period</a:t>
            </a:r>
          </a:p>
        </p:txBody>
      </p:sp>
      <p:sp>
        <p:nvSpPr>
          <p:cNvPr id="11" name="Parallelogram 10">
            <a:extLst>
              <a:ext uri="{FF2B5EF4-FFF2-40B4-BE49-F238E27FC236}">
                <a16:creationId xmlns:a16="http://schemas.microsoft.com/office/drawing/2014/main" id="{A5830399-FAA1-424B-A774-2DE4FEC3ED87}"/>
              </a:ext>
            </a:extLst>
          </p:cNvPr>
          <p:cNvSpPr/>
          <p:nvPr/>
        </p:nvSpPr>
        <p:spPr>
          <a:xfrm>
            <a:off x="10290970" y="5450949"/>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E08F553-7164-D74D-B2E2-7A14699211E5}"/>
              </a:ext>
            </a:extLst>
          </p:cNvPr>
          <p:cNvSpPr txBox="1"/>
          <p:nvPr/>
        </p:nvSpPr>
        <p:spPr>
          <a:xfrm rot="18335671">
            <a:off x="10256396" y="6192256"/>
            <a:ext cx="1208997" cy="369332"/>
          </a:xfrm>
          <a:prstGeom prst="rect">
            <a:avLst/>
          </a:prstGeom>
          <a:noFill/>
        </p:spPr>
        <p:txBody>
          <a:bodyPr wrap="square" rtlCol="0">
            <a:spAutoFit/>
          </a:bodyPr>
          <a:lstStyle/>
          <a:p>
            <a:r>
              <a:rPr lang="en-US" b="1" dirty="0"/>
              <a:t>Method</a:t>
            </a:r>
          </a:p>
        </p:txBody>
      </p:sp>
    </p:spTree>
    <p:extLst>
      <p:ext uri="{BB962C8B-B14F-4D97-AF65-F5344CB8AC3E}">
        <p14:creationId xmlns:p14="http://schemas.microsoft.com/office/powerpoint/2010/main" val="4248726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677C-2336-5544-A018-3C33DF422318}"/>
              </a:ext>
            </a:extLst>
          </p:cNvPr>
          <p:cNvSpPr>
            <a:spLocks noGrp="1"/>
          </p:cNvSpPr>
          <p:nvPr>
            <p:ph type="title"/>
          </p:nvPr>
        </p:nvSpPr>
        <p:spPr/>
        <p:txBody>
          <a:bodyPr/>
          <a:lstStyle/>
          <a:p>
            <a:r>
              <a:rPr lang="en-GB" i="0" dirty="0"/>
              <a:t>RESULTS</a:t>
            </a:r>
          </a:p>
        </p:txBody>
      </p:sp>
      <p:pic>
        <p:nvPicPr>
          <p:cNvPr id="12" name="Picture 11" descr="Chart&#10;&#10;Description automatically generated">
            <a:extLst>
              <a:ext uri="{FF2B5EF4-FFF2-40B4-BE49-F238E27FC236}">
                <a16:creationId xmlns:a16="http://schemas.microsoft.com/office/drawing/2014/main" id="{16B6D4E0-EE0C-4044-8055-608934519998}"/>
              </a:ext>
            </a:extLst>
          </p:cNvPr>
          <p:cNvPicPr>
            <a:picLocks noChangeAspect="1"/>
          </p:cNvPicPr>
          <p:nvPr/>
        </p:nvPicPr>
        <p:blipFill rotWithShape="1">
          <a:blip r:embed="rId3"/>
          <a:srcRect l="9651" t="11600" r="9263" b="9931"/>
          <a:stretch/>
        </p:blipFill>
        <p:spPr>
          <a:xfrm>
            <a:off x="-4050257" y="5904411"/>
            <a:ext cx="3753497" cy="2263331"/>
          </a:xfrm>
          <a:prstGeom prst="rect">
            <a:avLst/>
          </a:prstGeom>
        </p:spPr>
      </p:pic>
      <p:sp>
        <p:nvSpPr>
          <p:cNvPr id="7" name="Rectangle 21">
            <a:extLst>
              <a:ext uri="{FF2B5EF4-FFF2-40B4-BE49-F238E27FC236}">
                <a16:creationId xmlns:a16="http://schemas.microsoft.com/office/drawing/2014/main" id="{8A3E00B7-6013-0746-8FFE-490201FD2252}"/>
              </a:ext>
            </a:extLst>
          </p:cNvPr>
          <p:cNvSpPr/>
          <p:nvPr/>
        </p:nvSpPr>
        <p:spPr>
          <a:xfrm>
            <a:off x="2480639" y="6786749"/>
            <a:ext cx="8529566" cy="3903604"/>
          </a:xfrm>
          <a:custGeom>
            <a:avLst/>
            <a:gdLst>
              <a:gd name="connsiteX0" fmla="*/ 3 w 2906626"/>
              <a:gd name="connsiteY0" fmla="*/ 1063696 h 2784800"/>
              <a:gd name="connsiteX1" fmla="*/ 1453313 w 2906626"/>
              <a:gd name="connsiteY1" fmla="*/ 0 h 2784800"/>
              <a:gd name="connsiteX2" fmla="*/ 2906623 w 2906626"/>
              <a:gd name="connsiteY2" fmla="*/ 1063696 h 2784800"/>
              <a:gd name="connsiteX3" fmla="*/ 2351508 w 2906626"/>
              <a:gd name="connsiteY3" fmla="*/ 2784793 h 2784800"/>
              <a:gd name="connsiteX4" fmla="*/ 555118 w 2906626"/>
              <a:gd name="connsiteY4" fmla="*/ 2784793 h 2784800"/>
              <a:gd name="connsiteX5" fmla="*/ 3 w 2906626"/>
              <a:gd name="connsiteY5" fmla="*/ 1063696 h 2784800"/>
              <a:gd name="connsiteX0" fmla="*/ 0 w 2898154"/>
              <a:gd name="connsiteY0" fmla="*/ 2028896 h 2784793"/>
              <a:gd name="connsiteX1" fmla="*/ 1444844 w 2898154"/>
              <a:gd name="connsiteY1" fmla="*/ 0 h 2784793"/>
              <a:gd name="connsiteX2" fmla="*/ 2898154 w 2898154"/>
              <a:gd name="connsiteY2" fmla="*/ 1063696 h 2784793"/>
              <a:gd name="connsiteX3" fmla="*/ 2343039 w 2898154"/>
              <a:gd name="connsiteY3" fmla="*/ 2784793 h 2784793"/>
              <a:gd name="connsiteX4" fmla="*/ 546649 w 2898154"/>
              <a:gd name="connsiteY4" fmla="*/ 2784793 h 2784793"/>
              <a:gd name="connsiteX5" fmla="*/ 0 w 2898154"/>
              <a:gd name="connsiteY5" fmla="*/ 2028896 h 2784793"/>
              <a:gd name="connsiteX0" fmla="*/ 0 w 2898154"/>
              <a:gd name="connsiteY0" fmla="*/ 2003496 h 2759393"/>
              <a:gd name="connsiteX1" fmla="*/ 2875711 w 2898154"/>
              <a:gd name="connsiteY1" fmla="*/ 0 h 2759393"/>
              <a:gd name="connsiteX2" fmla="*/ 2898154 w 2898154"/>
              <a:gd name="connsiteY2" fmla="*/ 1038296 h 2759393"/>
              <a:gd name="connsiteX3" fmla="*/ 2343039 w 2898154"/>
              <a:gd name="connsiteY3" fmla="*/ 2759393 h 2759393"/>
              <a:gd name="connsiteX4" fmla="*/ 546649 w 2898154"/>
              <a:gd name="connsiteY4" fmla="*/ 2759393 h 2759393"/>
              <a:gd name="connsiteX5" fmla="*/ 0 w 2898154"/>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546649 w 2889687"/>
              <a:gd name="connsiteY4" fmla="*/ 2759393 h 2759393"/>
              <a:gd name="connsiteX5" fmla="*/ 0 w 2889687"/>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4782 w 2889687"/>
              <a:gd name="connsiteY4" fmla="*/ 2750926 h 2759393"/>
              <a:gd name="connsiteX5" fmla="*/ 0 w 2889687"/>
              <a:gd name="connsiteY5" fmla="*/ 2003496 h 2759393"/>
              <a:gd name="connsiteX0" fmla="*/ 0 w 2889687"/>
              <a:gd name="connsiteY0" fmla="*/ 2003496 h 2750927"/>
              <a:gd name="connsiteX1" fmla="*/ 2875711 w 2889687"/>
              <a:gd name="connsiteY1" fmla="*/ 0 h 2750927"/>
              <a:gd name="connsiteX2" fmla="*/ 2889687 w 2889687"/>
              <a:gd name="connsiteY2" fmla="*/ 801229 h 2750927"/>
              <a:gd name="connsiteX3" fmla="*/ 116305 w 2889687"/>
              <a:gd name="connsiteY3" fmla="*/ 2750927 h 2750927"/>
              <a:gd name="connsiteX4" fmla="*/ 4782 w 2889687"/>
              <a:gd name="connsiteY4" fmla="*/ 2750926 h 2750927"/>
              <a:gd name="connsiteX5" fmla="*/ 0 w 2889687"/>
              <a:gd name="connsiteY5" fmla="*/ 2003496 h 2750927"/>
              <a:gd name="connsiteX0" fmla="*/ 0 w 2895034"/>
              <a:gd name="connsiteY0" fmla="*/ 2024886 h 2750927"/>
              <a:gd name="connsiteX1" fmla="*/ 2881058 w 2895034"/>
              <a:gd name="connsiteY1" fmla="*/ 0 h 2750927"/>
              <a:gd name="connsiteX2" fmla="*/ 2895034 w 2895034"/>
              <a:gd name="connsiteY2" fmla="*/ 801229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7"/>
              <a:gd name="connsiteX1" fmla="*/ 2881058 w 2895034"/>
              <a:gd name="connsiteY1" fmla="*/ 0 h 2750927"/>
              <a:gd name="connsiteX2" fmla="*/ 2895034 w 2895034"/>
              <a:gd name="connsiteY2" fmla="*/ 774492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6"/>
              <a:gd name="connsiteX1" fmla="*/ 2881058 w 2895034"/>
              <a:gd name="connsiteY1" fmla="*/ 0 h 2750926"/>
              <a:gd name="connsiteX2" fmla="*/ 2895034 w 2895034"/>
              <a:gd name="connsiteY2" fmla="*/ 774492 h 2750926"/>
              <a:gd name="connsiteX3" fmla="*/ 105610 w 2895034"/>
              <a:gd name="connsiteY3" fmla="*/ 2745580 h 2750926"/>
              <a:gd name="connsiteX4" fmla="*/ 10129 w 2895034"/>
              <a:gd name="connsiteY4" fmla="*/ 2750926 h 2750926"/>
              <a:gd name="connsiteX5" fmla="*/ 0 w 2895034"/>
              <a:gd name="connsiteY5" fmla="*/ 2024886 h 2750926"/>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20824 w 2895034"/>
              <a:gd name="connsiteY4" fmla="*/ 2729537 h 2745580"/>
              <a:gd name="connsiteX5" fmla="*/ 0 w 2895034"/>
              <a:gd name="connsiteY5" fmla="*/ 2024886 h 2745580"/>
              <a:gd name="connsiteX0" fmla="*/ 57553 w 2952587"/>
              <a:gd name="connsiteY0" fmla="*/ 2024886 h 2745580"/>
              <a:gd name="connsiteX1" fmla="*/ 2938611 w 2952587"/>
              <a:gd name="connsiteY1" fmla="*/ 0 h 2745580"/>
              <a:gd name="connsiteX2" fmla="*/ 2952587 w 2952587"/>
              <a:gd name="connsiteY2" fmla="*/ 774492 h 2745580"/>
              <a:gd name="connsiteX3" fmla="*/ 163163 w 2952587"/>
              <a:gd name="connsiteY3" fmla="*/ 2745580 h 2745580"/>
              <a:gd name="connsiteX4" fmla="*/ 0 w 2952587"/>
              <a:gd name="connsiteY4" fmla="*/ 2742600 h 2745580"/>
              <a:gd name="connsiteX5" fmla="*/ 57553 w 2952587"/>
              <a:gd name="connsiteY5" fmla="*/ 2024886 h 2745580"/>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1230 w 2895034"/>
              <a:gd name="connsiteY4" fmla="*/ 2742600 h 2745580"/>
              <a:gd name="connsiteX5" fmla="*/ 0 w 2895034"/>
              <a:gd name="connsiteY5" fmla="*/ 2024886 h 27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5034" h="2745580">
                <a:moveTo>
                  <a:pt x="0" y="2024886"/>
                </a:moveTo>
                <a:lnTo>
                  <a:pt x="2881058" y="0"/>
                </a:lnTo>
                <a:lnTo>
                  <a:pt x="2895034" y="774492"/>
                </a:lnTo>
                <a:lnTo>
                  <a:pt x="105610" y="2745580"/>
                </a:lnTo>
                <a:lnTo>
                  <a:pt x="1230" y="2742600"/>
                </a:lnTo>
                <a:lnTo>
                  <a:pt x="0" y="2024886"/>
                </a:lnTo>
                <a:close/>
              </a:path>
            </a:pathLst>
          </a:custGeom>
          <a:solidFill>
            <a:schemeClr val="accent2">
              <a:lumMod val="40000"/>
              <a:lumOff val="60000"/>
              <a:alpha val="4784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38E071F4-E991-ED49-894A-6C2EE7C7F3CE}"/>
              </a:ext>
            </a:extLst>
          </p:cNvPr>
          <p:cNvCxnSpPr>
            <a:cxnSpLocks/>
          </p:cNvCxnSpPr>
          <p:nvPr/>
        </p:nvCxnSpPr>
        <p:spPr>
          <a:xfrm flipV="1">
            <a:off x="2438822" y="7334583"/>
            <a:ext cx="8582154" cy="292045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Parallelogram 31">
            <a:extLst>
              <a:ext uri="{FF2B5EF4-FFF2-40B4-BE49-F238E27FC236}">
                <a16:creationId xmlns:a16="http://schemas.microsoft.com/office/drawing/2014/main" id="{313D2CEE-2FF3-114F-825F-58451C6A371C}"/>
              </a:ext>
            </a:extLst>
          </p:cNvPr>
          <p:cNvSpPr/>
          <p:nvPr/>
        </p:nvSpPr>
        <p:spPr>
          <a:xfrm>
            <a:off x="9783463"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80E9D04D-3C64-5D4C-996E-23D2B11A861D}"/>
              </a:ext>
            </a:extLst>
          </p:cNvPr>
          <p:cNvSpPr/>
          <p:nvPr/>
        </p:nvSpPr>
        <p:spPr>
          <a:xfrm>
            <a:off x="10290604"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arallelogram 34">
            <a:extLst>
              <a:ext uri="{FF2B5EF4-FFF2-40B4-BE49-F238E27FC236}">
                <a16:creationId xmlns:a16="http://schemas.microsoft.com/office/drawing/2014/main" id="{57955BD6-232D-9A4D-B682-EA166CC00817}"/>
              </a:ext>
            </a:extLst>
          </p:cNvPr>
          <p:cNvSpPr/>
          <p:nvPr/>
        </p:nvSpPr>
        <p:spPr>
          <a:xfrm>
            <a:off x="9269575"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738D8001-0DC0-D048-A217-11085345E507}"/>
              </a:ext>
            </a:extLst>
          </p:cNvPr>
          <p:cNvSpPr/>
          <p:nvPr/>
        </p:nvSpPr>
        <p:spPr>
          <a:xfrm>
            <a:off x="10789735" y="5473514"/>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A4645-3CDC-024B-B37E-00B076C37164}"/>
              </a:ext>
            </a:extLst>
          </p:cNvPr>
          <p:cNvSpPr txBox="1"/>
          <p:nvPr/>
        </p:nvSpPr>
        <p:spPr>
          <a:xfrm rot="18335671">
            <a:off x="10755161" y="6214821"/>
            <a:ext cx="1208997" cy="369332"/>
          </a:xfrm>
          <a:prstGeom prst="rect">
            <a:avLst/>
          </a:prstGeom>
          <a:noFill/>
        </p:spPr>
        <p:txBody>
          <a:bodyPr wrap="square" rtlCol="0">
            <a:spAutoFit/>
          </a:bodyPr>
          <a:lstStyle/>
          <a:p>
            <a:r>
              <a:rPr lang="en-US" b="1" dirty="0"/>
              <a:t>Meaning</a:t>
            </a:r>
          </a:p>
        </p:txBody>
      </p:sp>
      <p:sp>
        <p:nvSpPr>
          <p:cNvPr id="36" name="TextBox 35">
            <a:extLst>
              <a:ext uri="{FF2B5EF4-FFF2-40B4-BE49-F238E27FC236}">
                <a16:creationId xmlns:a16="http://schemas.microsoft.com/office/drawing/2014/main" id="{68D11F5A-11DD-4249-B2B8-A34FD0AF7FAF}"/>
              </a:ext>
            </a:extLst>
          </p:cNvPr>
          <p:cNvSpPr txBox="1"/>
          <p:nvPr/>
        </p:nvSpPr>
        <p:spPr>
          <a:xfrm rot="18335671">
            <a:off x="9284050" y="6197359"/>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Question</a:t>
            </a:r>
          </a:p>
        </p:txBody>
      </p:sp>
      <p:sp>
        <p:nvSpPr>
          <p:cNvPr id="37" name="TextBox 36">
            <a:extLst>
              <a:ext uri="{FF2B5EF4-FFF2-40B4-BE49-F238E27FC236}">
                <a16:creationId xmlns:a16="http://schemas.microsoft.com/office/drawing/2014/main" id="{F2EAD46F-D634-8E49-9B3E-040044AF58A4}"/>
              </a:ext>
            </a:extLst>
          </p:cNvPr>
          <p:cNvSpPr txBox="1"/>
          <p:nvPr/>
        </p:nvSpPr>
        <p:spPr>
          <a:xfrm rot="18335671">
            <a:off x="9611791" y="5967205"/>
            <a:ext cx="175449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Past work</a:t>
            </a:r>
          </a:p>
        </p:txBody>
      </p:sp>
      <p:sp>
        <p:nvSpPr>
          <p:cNvPr id="38" name="TextBox 37">
            <a:extLst>
              <a:ext uri="{FF2B5EF4-FFF2-40B4-BE49-F238E27FC236}">
                <a16:creationId xmlns:a16="http://schemas.microsoft.com/office/drawing/2014/main" id="{64638D68-3A7D-1443-9206-B7C268865840}"/>
              </a:ext>
            </a:extLst>
          </p:cNvPr>
          <p:cNvSpPr txBox="1"/>
          <p:nvPr/>
        </p:nvSpPr>
        <p:spPr>
          <a:xfrm rot="18335671">
            <a:off x="10114237" y="5860139"/>
            <a:ext cx="2017829"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Method</a:t>
            </a:r>
          </a:p>
        </p:txBody>
      </p:sp>
      <p:pic>
        <p:nvPicPr>
          <p:cNvPr id="19" name="Picture 18" descr="Chart&#10;&#10;Description automatically generated">
            <a:extLst>
              <a:ext uri="{FF2B5EF4-FFF2-40B4-BE49-F238E27FC236}">
                <a16:creationId xmlns:a16="http://schemas.microsoft.com/office/drawing/2014/main" id="{C216E923-FB72-1042-9758-848A614B68E9}"/>
              </a:ext>
            </a:extLst>
          </p:cNvPr>
          <p:cNvPicPr>
            <a:picLocks noChangeAspect="1"/>
          </p:cNvPicPr>
          <p:nvPr/>
        </p:nvPicPr>
        <p:blipFill>
          <a:blip r:embed="rId4"/>
          <a:stretch>
            <a:fillRect/>
          </a:stretch>
        </p:blipFill>
        <p:spPr>
          <a:xfrm>
            <a:off x="13165320" y="-1671988"/>
            <a:ext cx="9160070" cy="6858000"/>
          </a:xfrm>
          <a:prstGeom prst="rect">
            <a:avLst/>
          </a:prstGeom>
        </p:spPr>
      </p:pic>
      <p:sp>
        <p:nvSpPr>
          <p:cNvPr id="20" name="Rectangle 19">
            <a:extLst>
              <a:ext uri="{FF2B5EF4-FFF2-40B4-BE49-F238E27FC236}">
                <a16:creationId xmlns:a16="http://schemas.microsoft.com/office/drawing/2014/main" id="{8045A9CB-8ADD-FE4D-9481-AE6A8A03920C}"/>
              </a:ext>
            </a:extLst>
          </p:cNvPr>
          <p:cNvSpPr/>
          <p:nvPr/>
        </p:nvSpPr>
        <p:spPr>
          <a:xfrm flipH="1">
            <a:off x="10315194" y="491155"/>
            <a:ext cx="1390021" cy="1217986"/>
          </a:xfrm>
          <a:prstGeom prst="rect">
            <a:avLst/>
          </a:prstGeom>
          <a:solidFill>
            <a:schemeClr val="accent3">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21" name="TextBox 20">
            <a:extLst>
              <a:ext uri="{FF2B5EF4-FFF2-40B4-BE49-F238E27FC236}">
                <a16:creationId xmlns:a16="http://schemas.microsoft.com/office/drawing/2014/main" id="{33154FFA-BDCD-C742-A53C-2AF213713441}"/>
              </a:ext>
            </a:extLst>
          </p:cNvPr>
          <p:cNvSpPr txBox="1"/>
          <p:nvPr/>
        </p:nvSpPr>
        <p:spPr>
          <a:xfrm>
            <a:off x="11373255" y="1757012"/>
            <a:ext cx="884891" cy="369332"/>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Frequency (Hz)</a:t>
            </a:r>
          </a:p>
        </p:txBody>
      </p:sp>
      <p:grpSp>
        <p:nvGrpSpPr>
          <p:cNvPr id="4" name="Group 3">
            <a:extLst>
              <a:ext uri="{FF2B5EF4-FFF2-40B4-BE49-F238E27FC236}">
                <a16:creationId xmlns:a16="http://schemas.microsoft.com/office/drawing/2014/main" id="{4016D145-14FD-5C43-8C66-0B1DF2D6854C}"/>
              </a:ext>
            </a:extLst>
          </p:cNvPr>
          <p:cNvGrpSpPr/>
          <p:nvPr/>
        </p:nvGrpSpPr>
        <p:grpSpPr>
          <a:xfrm flipH="1">
            <a:off x="9758589" y="117612"/>
            <a:ext cx="619575" cy="1584458"/>
            <a:chOff x="11781011" y="171309"/>
            <a:chExt cx="619575" cy="1584458"/>
          </a:xfrm>
        </p:grpSpPr>
        <p:cxnSp>
          <p:nvCxnSpPr>
            <p:cNvPr id="22" name="Straight Connector 21">
              <a:extLst>
                <a:ext uri="{FF2B5EF4-FFF2-40B4-BE49-F238E27FC236}">
                  <a16:creationId xmlns:a16="http://schemas.microsoft.com/office/drawing/2014/main" id="{4A40EEC5-1B33-6849-8FCD-599FA2014775}"/>
                </a:ext>
              </a:extLst>
            </p:cNvPr>
            <p:cNvCxnSpPr>
              <a:cxnSpLocks/>
            </p:cNvCxnSpPr>
            <p:nvPr/>
          </p:nvCxnSpPr>
          <p:spPr>
            <a:xfrm>
              <a:off x="12212023" y="306727"/>
              <a:ext cx="0" cy="1449040"/>
            </a:xfrm>
            <a:prstGeom prst="line">
              <a:avLst/>
            </a:prstGeom>
            <a:noFill/>
            <a:ln w="38100">
              <a:solidFill>
                <a:schemeClr val="tx1"/>
              </a:solidFill>
              <a:headEnd type="arrow" w="sm" len="sm"/>
              <a:tailEnd type="none" w="sm" len="sm"/>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9A5BC24-67A1-754F-BD62-7B8B18A55873}"/>
                </a:ext>
              </a:extLst>
            </p:cNvPr>
            <p:cNvSpPr txBox="1"/>
            <p:nvPr/>
          </p:nvSpPr>
          <p:spPr>
            <a:xfrm>
              <a:off x="11781011" y="171309"/>
              <a:ext cx="619575"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Gain (dB)</a:t>
              </a:r>
            </a:p>
          </p:txBody>
        </p:sp>
        <p:sp>
          <p:nvSpPr>
            <p:cNvPr id="24" name="TextBox 23">
              <a:extLst>
                <a:ext uri="{FF2B5EF4-FFF2-40B4-BE49-F238E27FC236}">
                  <a16:creationId xmlns:a16="http://schemas.microsoft.com/office/drawing/2014/main" id="{DDB507D5-7202-A14A-977C-D5DA57677F91}"/>
                </a:ext>
              </a:extLst>
            </p:cNvPr>
            <p:cNvSpPr txBox="1"/>
            <p:nvPr/>
          </p:nvSpPr>
          <p:spPr>
            <a:xfrm>
              <a:off x="12253144" y="476965"/>
              <a:ext cx="68902"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a:t>
              </a:r>
            </a:p>
          </p:txBody>
        </p:sp>
      </p:grpSp>
      <p:sp>
        <p:nvSpPr>
          <p:cNvPr id="25" name="TextBox 24">
            <a:extLst>
              <a:ext uri="{FF2B5EF4-FFF2-40B4-BE49-F238E27FC236}">
                <a16:creationId xmlns:a16="http://schemas.microsoft.com/office/drawing/2014/main" id="{42C0F2E0-4B86-C340-81A9-F910C3A75DF3}"/>
              </a:ext>
            </a:extLst>
          </p:cNvPr>
          <p:cNvSpPr txBox="1"/>
          <p:nvPr/>
        </p:nvSpPr>
        <p:spPr>
          <a:xfrm>
            <a:off x="10222415" y="1755337"/>
            <a:ext cx="555920"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0.1 Hz</a:t>
            </a:r>
          </a:p>
        </p:txBody>
      </p:sp>
      <p:cxnSp>
        <p:nvCxnSpPr>
          <p:cNvPr id="26" name="Straight Connector 25">
            <a:extLst>
              <a:ext uri="{FF2B5EF4-FFF2-40B4-BE49-F238E27FC236}">
                <a16:creationId xmlns:a16="http://schemas.microsoft.com/office/drawing/2014/main" id="{E83B5A5C-6734-3B4A-BF97-2336FD7DD238}"/>
              </a:ext>
            </a:extLst>
          </p:cNvPr>
          <p:cNvCxnSpPr>
            <a:cxnSpLocks/>
          </p:cNvCxnSpPr>
          <p:nvPr/>
        </p:nvCxnSpPr>
        <p:spPr>
          <a:xfrm flipH="1">
            <a:off x="9887435" y="1703158"/>
            <a:ext cx="1871834" cy="0"/>
          </a:xfrm>
          <a:prstGeom prst="line">
            <a:avLst/>
          </a:prstGeom>
          <a:noFill/>
          <a:ln w="38100">
            <a:solidFill>
              <a:schemeClr val="tx1"/>
            </a:solidFill>
            <a:headEnd type="arrow" w="sm" len="sm"/>
            <a:tailEnd w="sm" len="sm"/>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D497590-53CC-C14E-B82E-245D1BC2DC0E}"/>
              </a:ext>
            </a:extLst>
          </p:cNvPr>
          <p:cNvCxnSpPr>
            <a:cxnSpLocks/>
          </p:cNvCxnSpPr>
          <p:nvPr/>
        </p:nvCxnSpPr>
        <p:spPr>
          <a:xfrm flipH="1">
            <a:off x="10303555" y="491155"/>
            <a:ext cx="1415894" cy="0"/>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8FEFCC68-45AA-9948-9494-DE478CEEF4F5}"/>
              </a:ext>
            </a:extLst>
          </p:cNvPr>
          <p:cNvCxnSpPr>
            <a:cxnSpLocks/>
          </p:cNvCxnSpPr>
          <p:nvPr/>
        </p:nvCxnSpPr>
        <p:spPr>
          <a:xfrm flipH="1" flipV="1">
            <a:off x="10303555" y="490819"/>
            <a:ext cx="0" cy="1210893"/>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02DBC2DC-D40D-6641-B891-41FEFCAF911D}"/>
              </a:ext>
            </a:extLst>
          </p:cNvPr>
          <p:cNvSpPr txBox="1"/>
          <p:nvPr/>
        </p:nvSpPr>
        <p:spPr>
          <a:xfrm flipH="1">
            <a:off x="10434353" y="974632"/>
            <a:ext cx="590339" cy="369332"/>
          </a:xfrm>
          <a:prstGeom prst="rect">
            <a:avLst/>
          </a:prstGeom>
          <a:noFill/>
        </p:spPr>
        <p:txBody>
          <a:bodyPr wrap="square" lIns="0" tIns="0" rIns="0" bIns="0" rtlCol="0">
            <a:spAutoFit/>
          </a:bodyPr>
          <a:lstStyle/>
          <a:p>
            <a:pPr algn="r"/>
            <a:r>
              <a:rPr lang="en-GB" sz="1200" dirty="0">
                <a:latin typeface="Calibri Light" panose="020F0302020204030204" pitchFamily="34" charset="0"/>
                <a:cs typeface="Calibri Light" panose="020F0302020204030204" pitchFamily="34" charset="0"/>
              </a:rPr>
              <a:t>Ideal response</a:t>
            </a:r>
          </a:p>
        </p:txBody>
      </p:sp>
      <p:pic>
        <p:nvPicPr>
          <p:cNvPr id="6" name="Picture 5" descr="Graphical user interface, chart, application&#10;&#10;Description automatically generated">
            <a:extLst>
              <a:ext uri="{FF2B5EF4-FFF2-40B4-BE49-F238E27FC236}">
                <a16:creationId xmlns:a16="http://schemas.microsoft.com/office/drawing/2014/main" id="{55885F17-D982-B74E-A3D9-988C74AB9F9D}"/>
              </a:ext>
            </a:extLst>
          </p:cNvPr>
          <p:cNvPicPr>
            <a:picLocks noChangeAspect="1"/>
          </p:cNvPicPr>
          <p:nvPr/>
        </p:nvPicPr>
        <p:blipFill rotWithShape="1">
          <a:blip r:embed="rId5"/>
          <a:srcRect l="7773" b="9929"/>
          <a:stretch/>
        </p:blipFill>
        <p:spPr>
          <a:xfrm>
            <a:off x="3074304" y="774496"/>
            <a:ext cx="6518897" cy="4776613"/>
          </a:xfrm>
          <a:prstGeom prst="rect">
            <a:avLst/>
          </a:prstGeom>
        </p:spPr>
      </p:pic>
      <p:sp>
        <p:nvSpPr>
          <p:cNvPr id="30" name="TextBox 29">
            <a:extLst>
              <a:ext uri="{FF2B5EF4-FFF2-40B4-BE49-F238E27FC236}">
                <a16:creationId xmlns:a16="http://schemas.microsoft.com/office/drawing/2014/main" id="{59857925-050E-6E45-917A-A0A613665EDD}"/>
              </a:ext>
            </a:extLst>
          </p:cNvPr>
          <p:cNvSpPr txBox="1"/>
          <p:nvPr/>
        </p:nvSpPr>
        <p:spPr>
          <a:xfrm>
            <a:off x="5549634" y="6177039"/>
            <a:ext cx="1234219"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Magnitude</a:t>
            </a:r>
          </a:p>
        </p:txBody>
      </p:sp>
      <p:sp>
        <p:nvSpPr>
          <p:cNvPr id="31" name="TextBox 30">
            <a:extLst>
              <a:ext uri="{FF2B5EF4-FFF2-40B4-BE49-F238E27FC236}">
                <a16:creationId xmlns:a16="http://schemas.microsoft.com/office/drawing/2014/main" id="{11D2825A-F14D-544F-8B08-91B92416459C}"/>
              </a:ext>
            </a:extLst>
          </p:cNvPr>
          <p:cNvSpPr txBox="1"/>
          <p:nvPr/>
        </p:nvSpPr>
        <p:spPr>
          <a:xfrm>
            <a:off x="1143290" y="3122285"/>
            <a:ext cx="1337349" cy="646331"/>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Log(Average period)</a:t>
            </a:r>
          </a:p>
        </p:txBody>
      </p:sp>
      <p:pic>
        <p:nvPicPr>
          <p:cNvPr id="1026" name="Picture 2">
            <a:extLst>
              <a:ext uri="{FF2B5EF4-FFF2-40B4-BE49-F238E27FC236}">
                <a16:creationId xmlns:a16="http://schemas.microsoft.com/office/drawing/2014/main" id="{3FB1FD22-D1EF-DF46-A833-92464CD031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41" b="4949"/>
          <a:stretch/>
        </p:blipFill>
        <p:spPr bwMode="auto">
          <a:xfrm>
            <a:off x="2456367" y="1042790"/>
            <a:ext cx="7059774" cy="504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695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7C0A7-BEC6-4B49-8EC0-E05719F8A22F}"/>
              </a:ext>
            </a:extLst>
          </p:cNvPr>
          <p:cNvSpPr>
            <a:spLocks noGrp="1"/>
          </p:cNvSpPr>
          <p:nvPr>
            <p:ph type="title"/>
          </p:nvPr>
        </p:nvSpPr>
        <p:spPr/>
        <p:txBody>
          <a:bodyPr/>
          <a:lstStyle/>
          <a:p>
            <a:r>
              <a:rPr lang="en-GB" i="0" dirty="0"/>
              <a:t>RESULTS</a:t>
            </a:r>
          </a:p>
        </p:txBody>
      </p:sp>
      <p:pic>
        <p:nvPicPr>
          <p:cNvPr id="5" name="Content Placeholder 4" descr="A picture containing night, dark&#10;&#10;Description automatically generated">
            <a:extLst>
              <a:ext uri="{FF2B5EF4-FFF2-40B4-BE49-F238E27FC236}">
                <a16:creationId xmlns:a16="http://schemas.microsoft.com/office/drawing/2014/main" id="{9D7E6EED-699F-3841-98C0-8C6865ADAD89}"/>
              </a:ext>
            </a:extLst>
          </p:cNvPr>
          <p:cNvPicPr>
            <a:picLocks noGrp="1" noChangeAspect="1"/>
          </p:cNvPicPr>
          <p:nvPr>
            <p:ph idx="1"/>
          </p:nvPr>
        </p:nvPicPr>
        <p:blipFill rotWithShape="1">
          <a:blip r:embed="rId3"/>
          <a:srcRect l="54287" t="11255" r="8222" b="9691"/>
          <a:stretch/>
        </p:blipFill>
        <p:spPr>
          <a:xfrm>
            <a:off x="4690944" y="1180407"/>
            <a:ext cx="3316984" cy="5247711"/>
          </a:xfrm>
        </p:spPr>
      </p:pic>
      <p:sp>
        <p:nvSpPr>
          <p:cNvPr id="6" name="TextBox 5">
            <a:extLst>
              <a:ext uri="{FF2B5EF4-FFF2-40B4-BE49-F238E27FC236}">
                <a16:creationId xmlns:a16="http://schemas.microsoft.com/office/drawing/2014/main" id="{C96D56B0-7691-0140-972A-28880316189E}"/>
              </a:ext>
            </a:extLst>
          </p:cNvPr>
          <p:cNvSpPr txBox="1"/>
          <p:nvPr/>
        </p:nvSpPr>
        <p:spPr>
          <a:xfrm>
            <a:off x="3491345" y="3348966"/>
            <a:ext cx="984458" cy="646331"/>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Average </a:t>
            </a:r>
            <a:r>
              <a:rPr lang="en-GB" dirty="0" err="1">
                <a:solidFill>
                  <a:schemeClr val="accent2"/>
                </a:solidFill>
                <a:latin typeface="Calibri Light" panose="020F0302020204030204" pitchFamily="34" charset="0"/>
                <a:cs typeface="Calibri Light" panose="020F0302020204030204" pitchFamily="34" charset="0"/>
              </a:rPr>
              <a:t>periXod</a:t>
            </a:r>
            <a:endParaRPr lang="en-GB" dirty="0">
              <a:solidFill>
                <a:schemeClr val="accent2"/>
              </a:solidFill>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F823BE05-8475-774D-93C3-C89A9F8B28D7}"/>
              </a:ext>
            </a:extLst>
          </p:cNvPr>
          <p:cNvSpPr txBox="1"/>
          <p:nvPr/>
        </p:nvSpPr>
        <p:spPr>
          <a:xfrm>
            <a:off x="5732326" y="6428118"/>
            <a:ext cx="1234219"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Magnitude</a:t>
            </a:r>
          </a:p>
        </p:txBody>
      </p:sp>
      <p:sp>
        <p:nvSpPr>
          <p:cNvPr id="8" name="TextBox 7">
            <a:extLst>
              <a:ext uri="{FF2B5EF4-FFF2-40B4-BE49-F238E27FC236}">
                <a16:creationId xmlns:a16="http://schemas.microsoft.com/office/drawing/2014/main" id="{1B086769-CE6E-1F44-84E4-D94CAAF6E8F2}"/>
              </a:ext>
            </a:extLst>
          </p:cNvPr>
          <p:cNvSpPr txBox="1"/>
          <p:nvPr/>
        </p:nvSpPr>
        <p:spPr>
          <a:xfrm>
            <a:off x="3977196" y="1272295"/>
            <a:ext cx="713748" cy="369332"/>
          </a:xfrm>
          <a:prstGeom prst="rect">
            <a:avLst/>
          </a:prstGeom>
          <a:noFill/>
        </p:spPr>
        <p:txBody>
          <a:bodyPr wrap="square" rtlCol="0">
            <a:spAutoFit/>
          </a:bodyPr>
          <a:lstStyle/>
          <a:p>
            <a:pPr algn="r"/>
            <a:r>
              <a:rPr lang="en-GB" dirty="0">
                <a:solidFill>
                  <a:schemeClr val="accent2"/>
                </a:solidFill>
                <a:latin typeface="Calibri Light" panose="020F0302020204030204" pitchFamily="34" charset="0"/>
                <a:cs typeface="Calibri Light" panose="020F0302020204030204" pitchFamily="34" charset="0"/>
              </a:rPr>
              <a:t>10</a:t>
            </a:r>
          </a:p>
        </p:txBody>
      </p:sp>
      <p:sp>
        <p:nvSpPr>
          <p:cNvPr id="9" name="TextBox 8">
            <a:extLst>
              <a:ext uri="{FF2B5EF4-FFF2-40B4-BE49-F238E27FC236}">
                <a16:creationId xmlns:a16="http://schemas.microsoft.com/office/drawing/2014/main" id="{AA78D79A-C2D1-464B-9781-9D1AB6412183}"/>
              </a:ext>
            </a:extLst>
          </p:cNvPr>
          <p:cNvSpPr txBox="1"/>
          <p:nvPr/>
        </p:nvSpPr>
        <p:spPr>
          <a:xfrm>
            <a:off x="4438447" y="4126695"/>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1</a:t>
            </a:r>
          </a:p>
        </p:txBody>
      </p:sp>
      <p:sp>
        <p:nvSpPr>
          <p:cNvPr id="10" name="TextBox 9">
            <a:extLst>
              <a:ext uri="{FF2B5EF4-FFF2-40B4-BE49-F238E27FC236}">
                <a16:creationId xmlns:a16="http://schemas.microsoft.com/office/drawing/2014/main" id="{1EBBC3AB-8EA0-0741-9FF0-7E659648AEA7}"/>
              </a:ext>
            </a:extLst>
          </p:cNvPr>
          <p:cNvSpPr txBox="1"/>
          <p:nvPr/>
        </p:nvSpPr>
        <p:spPr>
          <a:xfrm>
            <a:off x="4324148" y="4984535"/>
            <a:ext cx="481094"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0.5</a:t>
            </a:r>
          </a:p>
        </p:txBody>
      </p:sp>
      <p:sp>
        <p:nvSpPr>
          <p:cNvPr id="11" name="TextBox 10">
            <a:extLst>
              <a:ext uri="{FF2B5EF4-FFF2-40B4-BE49-F238E27FC236}">
                <a16:creationId xmlns:a16="http://schemas.microsoft.com/office/drawing/2014/main" id="{91B21293-E958-A246-8983-3AF49F01A6ED}"/>
              </a:ext>
            </a:extLst>
          </p:cNvPr>
          <p:cNvSpPr txBox="1"/>
          <p:nvPr/>
        </p:nvSpPr>
        <p:spPr>
          <a:xfrm>
            <a:off x="4756693" y="6297401"/>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5</a:t>
            </a:r>
          </a:p>
        </p:txBody>
      </p:sp>
      <p:sp>
        <p:nvSpPr>
          <p:cNvPr id="12" name="TextBox 11">
            <a:extLst>
              <a:ext uri="{FF2B5EF4-FFF2-40B4-BE49-F238E27FC236}">
                <a16:creationId xmlns:a16="http://schemas.microsoft.com/office/drawing/2014/main" id="{E8065E98-1269-574D-8B44-CF108B1DEB95}"/>
              </a:ext>
            </a:extLst>
          </p:cNvPr>
          <p:cNvSpPr txBox="1"/>
          <p:nvPr/>
        </p:nvSpPr>
        <p:spPr>
          <a:xfrm>
            <a:off x="6072382" y="6297401"/>
            <a:ext cx="252497" cy="646331"/>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6X</a:t>
            </a:r>
          </a:p>
        </p:txBody>
      </p:sp>
      <p:sp>
        <p:nvSpPr>
          <p:cNvPr id="13" name="TextBox 12">
            <a:extLst>
              <a:ext uri="{FF2B5EF4-FFF2-40B4-BE49-F238E27FC236}">
                <a16:creationId xmlns:a16="http://schemas.microsoft.com/office/drawing/2014/main" id="{58AA844A-872D-2040-9392-8E6E6F8C3F0B}"/>
              </a:ext>
            </a:extLst>
          </p:cNvPr>
          <p:cNvSpPr txBox="1"/>
          <p:nvPr/>
        </p:nvSpPr>
        <p:spPr>
          <a:xfrm>
            <a:off x="7414094" y="6298525"/>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7</a:t>
            </a:r>
          </a:p>
        </p:txBody>
      </p:sp>
      <p:sp>
        <p:nvSpPr>
          <p:cNvPr id="14" name="Parallelogram 13">
            <a:extLst>
              <a:ext uri="{FF2B5EF4-FFF2-40B4-BE49-F238E27FC236}">
                <a16:creationId xmlns:a16="http://schemas.microsoft.com/office/drawing/2014/main" id="{25DB4253-4A1C-D246-96EC-1F5DE9BBEE9F}"/>
              </a:ext>
            </a:extLst>
          </p:cNvPr>
          <p:cNvSpPr/>
          <p:nvPr/>
        </p:nvSpPr>
        <p:spPr>
          <a:xfrm>
            <a:off x="10290970" y="5450949"/>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C2BE2BF-5C29-3A43-A5C0-DF2686F3FFB7}"/>
              </a:ext>
            </a:extLst>
          </p:cNvPr>
          <p:cNvSpPr txBox="1"/>
          <p:nvPr/>
        </p:nvSpPr>
        <p:spPr>
          <a:xfrm rot="18335671">
            <a:off x="10256396" y="6192256"/>
            <a:ext cx="1208997" cy="369332"/>
          </a:xfrm>
          <a:prstGeom prst="rect">
            <a:avLst/>
          </a:prstGeom>
          <a:noFill/>
        </p:spPr>
        <p:txBody>
          <a:bodyPr wrap="square" rtlCol="0">
            <a:spAutoFit/>
          </a:bodyPr>
          <a:lstStyle/>
          <a:p>
            <a:r>
              <a:rPr lang="en-US" b="1" dirty="0"/>
              <a:t>Method</a:t>
            </a:r>
          </a:p>
        </p:txBody>
      </p:sp>
    </p:spTree>
    <p:extLst>
      <p:ext uri="{BB962C8B-B14F-4D97-AF65-F5344CB8AC3E}">
        <p14:creationId xmlns:p14="http://schemas.microsoft.com/office/powerpoint/2010/main" val="2701337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4FDC-C8AF-F541-850E-E1C9A5EF52BA}"/>
              </a:ext>
            </a:extLst>
          </p:cNvPr>
          <p:cNvSpPr>
            <a:spLocks noGrp="1"/>
          </p:cNvSpPr>
          <p:nvPr>
            <p:ph type="title"/>
          </p:nvPr>
        </p:nvSpPr>
        <p:spPr/>
        <p:txBody>
          <a:bodyPr/>
          <a:lstStyle/>
          <a:p>
            <a:r>
              <a:rPr lang="en-GB" i="0" dirty="0"/>
              <a:t>WHAT DOES THIS PHYSICALLY MEAN?</a:t>
            </a:r>
          </a:p>
        </p:txBody>
      </p:sp>
      <p:sp>
        <p:nvSpPr>
          <p:cNvPr id="3" name="Content Placeholder 2">
            <a:extLst>
              <a:ext uri="{FF2B5EF4-FFF2-40B4-BE49-F238E27FC236}">
                <a16:creationId xmlns:a16="http://schemas.microsoft.com/office/drawing/2014/main" id="{7DD3029E-820F-F84C-9F43-426EBD105D4B}"/>
              </a:ext>
            </a:extLst>
          </p:cNvPr>
          <p:cNvSpPr>
            <a:spLocks noGrp="1"/>
          </p:cNvSpPr>
          <p:nvPr>
            <p:ph idx="1"/>
          </p:nvPr>
        </p:nvSpPr>
        <p:spPr/>
        <p:txBody>
          <a:bodyPr/>
          <a:lstStyle/>
          <a:p>
            <a:r>
              <a:rPr lang="en-GB" dirty="0">
                <a:latin typeface="Calibri Light" panose="020F0302020204030204" pitchFamily="34" charset="0"/>
                <a:ea typeface="UD Digi Kyokasho N-R" panose="02020400000000000000" pitchFamily="49" charset="-128"/>
                <a:cs typeface="Calibri Light" panose="020F0302020204030204" pitchFamily="34" charset="0"/>
              </a:rPr>
              <a:t>Still get positive fit with earthquake magnitude</a:t>
            </a:r>
          </a:p>
          <a:p>
            <a:r>
              <a:rPr lang="en-GB" dirty="0">
                <a:latin typeface="Calibri Light" panose="020F0302020204030204" pitchFamily="34" charset="0"/>
                <a:ea typeface="UD Digi Kyokasho N-R" panose="02020400000000000000" pitchFamily="49" charset="-128"/>
                <a:cs typeface="Calibri Light" panose="020F0302020204030204" pitchFamily="34" charset="0"/>
              </a:rPr>
              <a:t>Uncertainty is 1-2 orders of magnitude </a:t>
            </a:r>
            <a:r>
              <a:rPr lang="en-GB" dirty="0">
                <a:latin typeface="Calibri Light" panose="020F0302020204030204" pitchFamily="34" charset="0"/>
                <a:ea typeface="UD Digi Kyokasho N-R" panose="02020400000000000000" pitchFamily="49" charset="-128"/>
                <a:cs typeface="Calibri Light" panose="020F0302020204030204" pitchFamily="34" charset="0"/>
                <a:sym typeface="Wingdings" pitchFamily="2" charset="2"/>
              </a:rPr>
              <a:t> not useful relation</a:t>
            </a:r>
          </a:p>
          <a:p>
            <a:r>
              <a:rPr lang="en-GB" dirty="0">
                <a:latin typeface="Calibri Light" panose="020F0302020204030204" pitchFamily="34" charset="0"/>
                <a:ea typeface="UD Digi Kyokasho N-R" panose="02020400000000000000" pitchFamily="49" charset="-128"/>
                <a:cs typeface="Calibri Light" panose="020F0302020204030204" pitchFamily="34" charset="0"/>
                <a:sym typeface="Wingdings" pitchFamily="2" charset="2"/>
              </a:rPr>
              <a:t>Look at more physical parameters? </a:t>
            </a:r>
            <a:endParaRPr lang="en-GB" dirty="0">
              <a:latin typeface="Calibri Light" panose="020F0302020204030204" pitchFamily="34" charset="0"/>
              <a:ea typeface="UD Digi Kyokasho N-R" panose="02020400000000000000" pitchFamily="49" charset="-128"/>
              <a:cs typeface="Calibri Light" panose="020F0302020204030204" pitchFamily="34" charset="0"/>
            </a:endParaRPr>
          </a:p>
        </p:txBody>
      </p:sp>
      <p:sp>
        <p:nvSpPr>
          <p:cNvPr id="4" name="Parallelogram 3">
            <a:extLst>
              <a:ext uri="{FF2B5EF4-FFF2-40B4-BE49-F238E27FC236}">
                <a16:creationId xmlns:a16="http://schemas.microsoft.com/office/drawing/2014/main" id="{FA2A8E4B-70D4-D942-AB84-75BA3285BFCB}"/>
              </a:ext>
            </a:extLst>
          </p:cNvPr>
          <p:cNvSpPr/>
          <p:nvPr/>
        </p:nvSpPr>
        <p:spPr>
          <a:xfrm>
            <a:off x="10789735" y="5473514"/>
            <a:ext cx="1471580"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367ADE9-F088-584F-A309-21F7A6DCCF5D}"/>
              </a:ext>
            </a:extLst>
          </p:cNvPr>
          <p:cNvSpPr txBox="1"/>
          <p:nvPr/>
        </p:nvSpPr>
        <p:spPr>
          <a:xfrm rot="18335671">
            <a:off x="10736149" y="6215665"/>
            <a:ext cx="1208997" cy="369332"/>
          </a:xfrm>
          <a:prstGeom prst="rect">
            <a:avLst/>
          </a:prstGeom>
          <a:noFill/>
        </p:spPr>
        <p:txBody>
          <a:bodyPr wrap="square" rtlCol="0">
            <a:spAutoFit/>
          </a:bodyPr>
          <a:lstStyle/>
          <a:p>
            <a:r>
              <a:rPr lang="en-US" b="1" dirty="0"/>
              <a:t>Meaning</a:t>
            </a:r>
          </a:p>
        </p:txBody>
      </p:sp>
    </p:spTree>
    <p:extLst>
      <p:ext uri="{BB962C8B-B14F-4D97-AF65-F5344CB8AC3E}">
        <p14:creationId xmlns:p14="http://schemas.microsoft.com/office/powerpoint/2010/main" val="3989371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1F72-1E34-7040-A118-B9984B3DFE75}"/>
              </a:ext>
            </a:extLst>
          </p:cNvPr>
          <p:cNvSpPr>
            <a:spLocks noGrp="1"/>
          </p:cNvSpPr>
          <p:nvPr>
            <p:ph type="title"/>
          </p:nvPr>
        </p:nvSpPr>
        <p:spPr/>
        <p:txBody>
          <a:bodyPr/>
          <a:lstStyle/>
          <a:p>
            <a:endParaRPr lang="en-GB"/>
          </a:p>
        </p:txBody>
      </p:sp>
      <p:pic>
        <p:nvPicPr>
          <p:cNvPr id="5" name="Content Placeholder 4" descr="Chart, scatter chart&#10;&#10;Description automatically generated">
            <a:extLst>
              <a:ext uri="{FF2B5EF4-FFF2-40B4-BE49-F238E27FC236}">
                <a16:creationId xmlns:a16="http://schemas.microsoft.com/office/drawing/2014/main" id="{9E1CB165-3757-1E4F-9CD2-98F2981863EE}"/>
              </a:ext>
            </a:extLst>
          </p:cNvPr>
          <p:cNvPicPr>
            <a:picLocks noGrp="1" noChangeAspect="1"/>
          </p:cNvPicPr>
          <p:nvPr>
            <p:ph idx="1"/>
          </p:nvPr>
        </p:nvPicPr>
        <p:blipFill>
          <a:blip r:embed="rId2"/>
          <a:stretch>
            <a:fillRect/>
          </a:stretch>
        </p:blipFill>
        <p:spPr>
          <a:xfrm>
            <a:off x="2437403" y="1574107"/>
            <a:ext cx="5408263" cy="3834471"/>
          </a:xfrm>
        </p:spPr>
      </p:pic>
    </p:spTree>
    <p:extLst>
      <p:ext uri="{BB962C8B-B14F-4D97-AF65-F5344CB8AC3E}">
        <p14:creationId xmlns:p14="http://schemas.microsoft.com/office/powerpoint/2010/main" val="241315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420DB-7FAE-5D4E-938A-3415D018FE3F}"/>
              </a:ext>
            </a:extLst>
          </p:cNvPr>
          <p:cNvSpPr>
            <a:spLocks noGrp="1"/>
          </p:cNvSpPr>
          <p:nvPr>
            <p:ph type="title" idx="4294967295"/>
          </p:nvPr>
        </p:nvSpPr>
        <p:spPr>
          <a:xfrm>
            <a:off x="105847" y="16577"/>
            <a:ext cx="11625263" cy="1325563"/>
          </a:xfrm>
          <a:solidFill>
            <a:schemeClr val="bg1"/>
          </a:solidFill>
        </p:spPr>
        <p:txBody>
          <a:bodyPr>
            <a:normAutofit/>
          </a:bodyPr>
          <a:lstStyle/>
          <a:p>
            <a:r>
              <a:rPr lang="en-GB" i="0" dirty="0"/>
              <a:t>LOOKING AT EARTHQUAKE SPECTRA</a:t>
            </a:r>
          </a:p>
        </p:txBody>
      </p:sp>
      <p:sp>
        <p:nvSpPr>
          <p:cNvPr id="8" name="Content Placeholder 7">
            <a:extLst>
              <a:ext uri="{FF2B5EF4-FFF2-40B4-BE49-F238E27FC236}">
                <a16:creationId xmlns:a16="http://schemas.microsoft.com/office/drawing/2014/main" id="{57DECFC1-946C-2D46-9C7E-66BE96D974F0}"/>
              </a:ext>
            </a:extLst>
          </p:cNvPr>
          <p:cNvSpPr>
            <a:spLocks noGrp="1"/>
          </p:cNvSpPr>
          <p:nvPr>
            <p:ph sz="half" idx="1"/>
          </p:nvPr>
        </p:nvSpPr>
        <p:spPr>
          <a:xfrm>
            <a:off x="241161" y="1115367"/>
            <a:ext cx="5778639" cy="5061596"/>
          </a:xfrm>
        </p:spPr>
        <p:txBody>
          <a:bodyPr/>
          <a:lstStyle/>
          <a:p>
            <a:pPr marL="0" indent="0" algn="ctr">
              <a:buNone/>
            </a:pPr>
            <a:r>
              <a:rPr lang="en-GB" dirty="0"/>
              <a:t>FOURIER TRANSFORM</a:t>
            </a:r>
          </a:p>
        </p:txBody>
      </p:sp>
      <p:sp>
        <p:nvSpPr>
          <p:cNvPr id="9" name="Content Placeholder 8">
            <a:extLst>
              <a:ext uri="{FF2B5EF4-FFF2-40B4-BE49-F238E27FC236}">
                <a16:creationId xmlns:a16="http://schemas.microsoft.com/office/drawing/2014/main" id="{F624964C-3064-E44D-854E-AEBDF6E60A53}"/>
              </a:ext>
            </a:extLst>
          </p:cNvPr>
          <p:cNvSpPr>
            <a:spLocks noGrp="1"/>
          </p:cNvSpPr>
          <p:nvPr>
            <p:ph sz="half" idx="2"/>
          </p:nvPr>
        </p:nvSpPr>
        <p:spPr>
          <a:xfrm>
            <a:off x="5981515" y="1115367"/>
            <a:ext cx="5372285" cy="5061596"/>
          </a:xfrm>
        </p:spPr>
        <p:txBody>
          <a:bodyPr/>
          <a:lstStyle/>
          <a:p>
            <a:pPr marL="0" indent="0" algn="ctr">
              <a:buNone/>
            </a:pPr>
            <a:r>
              <a:rPr lang="en-GB" dirty="0"/>
              <a:t>WAVELETS</a:t>
            </a:r>
          </a:p>
        </p:txBody>
      </p:sp>
      <p:cxnSp>
        <p:nvCxnSpPr>
          <p:cNvPr id="12" name="Straight Connector 11">
            <a:extLst>
              <a:ext uri="{FF2B5EF4-FFF2-40B4-BE49-F238E27FC236}">
                <a16:creationId xmlns:a16="http://schemas.microsoft.com/office/drawing/2014/main" id="{320DFD38-1952-FD48-BC89-F0445880DA54}"/>
              </a:ext>
            </a:extLst>
          </p:cNvPr>
          <p:cNvCxnSpPr/>
          <p:nvPr/>
        </p:nvCxnSpPr>
        <p:spPr>
          <a:xfrm>
            <a:off x="5918479" y="1034980"/>
            <a:ext cx="0" cy="567731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AC6823-EE0F-614C-AF06-754C18C51F73}"/>
              </a:ext>
            </a:extLst>
          </p:cNvPr>
          <p:cNvCxnSpPr>
            <a:cxnSpLocks/>
          </p:cNvCxnSpPr>
          <p:nvPr/>
        </p:nvCxnSpPr>
        <p:spPr>
          <a:xfrm flipH="1">
            <a:off x="241161" y="1589054"/>
            <a:ext cx="1120391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Picture 17" descr="A picture containing hanger&#10;&#10;Description automatically generated">
            <a:extLst>
              <a:ext uri="{FF2B5EF4-FFF2-40B4-BE49-F238E27FC236}">
                <a16:creationId xmlns:a16="http://schemas.microsoft.com/office/drawing/2014/main" id="{61CA599E-3706-E147-9391-67A37FD7A12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6976" t="33419" r="8509" b="39126"/>
          <a:stretch/>
        </p:blipFill>
        <p:spPr>
          <a:xfrm>
            <a:off x="317779" y="1852546"/>
            <a:ext cx="5181600" cy="1325563"/>
          </a:xfrm>
          <a:prstGeom prst="rect">
            <a:avLst/>
          </a:prstGeom>
        </p:spPr>
      </p:pic>
      <p:pic>
        <p:nvPicPr>
          <p:cNvPr id="21" name="Picture 20" descr="A picture containing hanger&#10;&#10;Description automatically generated">
            <a:extLst>
              <a:ext uri="{FF2B5EF4-FFF2-40B4-BE49-F238E27FC236}">
                <a16:creationId xmlns:a16="http://schemas.microsoft.com/office/drawing/2014/main" id="{51B03330-E013-DA4D-84F7-E12A5C43B6D7}"/>
              </a:ext>
            </a:extLst>
          </p:cNvPr>
          <p:cNvPicPr>
            <a:picLocks/>
          </p:cNvPicPr>
          <p:nvPr/>
        </p:nvPicPr>
        <p:blipFill rotWithShape="1">
          <a:blip r:embed="rId3">
            <a:extLst>
              <a:ext uri="{BEBA8EAE-BF5A-486C-A8C5-ECC9F3942E4B}">
                <a14:imgProps xmlns:a14="http://schemas.microsoft.com/office/drawing/2010/main">
                  <a14:imgLayer r:embed="rId5">
                    <a14:imgEffect>
                      <a14:backgroundRemoval t="10000" b="90000" l="10000" r="90000"/>
                    </a14:imgEffect>
                  </a14:imgLayer>
                </a14:imgProps>
              </a:ext>
            </a:extLst>
          </a:blip>
          <a:srcRect l="6976" t="33419" r="50786" b="39126"/>
          <a:stretch/>
        </p:blipFill>
        <p:spPr>
          <a:xfrm>
            <a:off x="241161" y="3220227"/>
            <a:ext cx="5181594" cy="1324800"/>
          </a:xfrm>
          <a:prstGeom prst="rect">
            <a:avLst/>
          </a:prstGeom>
        </p:spPr>
      </p:pic>
      <p:pic>
        <p:nvPicPr>
          <p:cNvPr id="22" name="Picture 21" descr="A picture containing hanger&#10;&#10;Description automatically generated">
            <a:extLst>
              <a:ext uri="{FF2B5EF4-FFF2-40B4-BE49-F238E27FC236}">
                <a16:creationId xmlns:a16="http://schemas.microsoft.com/office/drawing/2014/main" id="{827B8C74-C7A9-1A49-B02C-330C34834CAC}"/>
              </a:ext>
            </a:extLst>
          </p:cNvPr>
          <p:cNvPicPr>
            <a:picLocks noChangeAspect="1"/>
          </p:cNvPicPr>
          <p:nvPr/>
        </p:nvPicPr>
        <p:blipFill rotWithShape="1">
          <a:blip r:embed="rId3">
            <a:extLst>
              <a:ext uri="{BEBA8EAE-BF5A-486C-A8C5-ECC9F3942E4B}">
                <a14:imgProps xmlns:a14="http://schemas.microsoft.com/office/drawing/2010/main">
                  <a14:imgLayer r:embed="rId6">
                    <a14:imgEffect>
                      <a14:backgroundRemoval t="10000" b="90000" l="10000" r="90000"/>
                    </a14:imgEffect>
                  </a14:imgLayer>
                </a14:imgProps>
              </a:ext>
            </a:extLst>
          </a:blip>
          <a:srcRect l="6976" t="33419" r="8509" b="39126"/>
          <a:stretch/>
        </p:blipFill>
        <p:spPr>
          <a:xfrm>
            <a:off x="317779" y="4587145"/>
            <a:ext cx="2592000" cy="663088"/>
          </a:xfrm>
          <a:prstGeom prst="rect">
            <a:avLst/>
          </a:prstGeom>
        </p:spPr>
      </p:pic>
      <p:pic>
        <p:nvPicPr>
          <p:cNvPr id="23" name="Picture 22" descr="A picture containing hanger&#10;&#10;Description automatically generated">
            <a:extLst>
              <a:ext uri="{FF2B5EF4-FFF2-40B4-BE49-F238E27FC236}">
                <a16:creationId xmlns:a16="http://schemas.microsoft.com/office/drawing/2014/main" id="{65DABCD3-60BC-A641-83DE-1660C5E8D748}"/>
              </a:ext>
            </a:extLst>
          </p:cNvPr>
          <p:cNvPicPr>
            <a:picLocks noChangeAspect="1"/>
          </p:cNvPicPr>
          <p:nvPr/>
        </p:nvPicPr>
        <p:blipFill rotWithShape="1">
          <a:blip r:embed="rId3">
            <a:extLst>
              <a:ext uri="{BEBA8EAE-BF5A-486C-A8C5-ECC9F3942E4B}">
                <a14:imgProps xmlns:a14="http://schemas.microsoft.com/office/drawing/2010/main">
                  <a14:imgLayer r:embed="rId7">
                    <a14:imgEffect>
                      <a14:backgroundRemoval t="10000" b="90000" l="10000" r="90000"/>
                    </a14:imgEffect>
                  </a14:imgLayer>
                </a14:imgProps>
              </a:ext>
            </a:extLst>
          </a:blip>
          <a:srcRect l="6976" t="33419" r="8509" b="39126"/>
          <a:stretch/>
        </p:blipFill>
        <p:spPr>
          <a:xfrm>
            <a:off x="2721010" y="4523269"/>
            <a:ext cx="2592000" cy="663088"/>
          </a:xfrm>
          <a:prstGeom prst="rect">
            <a:avLst/>
          </a:prstGeom>
        </p:spPr>
      </p:pic>
      <p:sp>
        <p:nvSpPr>
          <p:cNvPr id="19" name="TextBox 18">
            <a:extLst>
              <a:ext uri="{FF2B5EF4-FFF2-40B4-BE49-F238E27FC236}">
                <a16:creationId xmlns:a16="http://schemas.microsoft.com/office/drawing/2014/main" id="{C6839288-B125-8346-B2BD-574AC0BC689B}"/>
              </a:ext>
            </a:extLst>
          </p:cNvPr>
          <p:cNvSpPr txBox="1"/>
          <p:nvPr/>
        </p:nvSpPr>
        <p:spPr>
          <a:xfrm>
            <a:off x="317779" y="5644024"/>
            <a:ext cx="1817805" cy="369332"/>
          </a:xfrm>
          <a:prstGeom prst="rect">
            <a:avLst/>
          </a:prstGeom>
          <a:noFill/>
        </p:spPr>
        <p:txBody>
          <a:bodyPr wrap="none" rtlCol="0">
            <a:spAutoFit/>
          </a:bodyPr>
          <a:lstStyle/>
          <a:p>
            <a:r>
              <a:rPr lang="en-GB" dirty="0">
                <a:latin typeface="Calibri Light" panose="020F0302020204030204" pitchFamily="34" charset="0"/>
                <a:cs typeface="Calibri Light" panose="020F0302020204030204" pitchFamily="34" charset="0"/>
              </a:rPr>
              <a:t>Sines and cosines</a:t>
            </a:r>
          </a:p>
        </p:txBody>
      </p:sp>
      <p:pic>
        <p:nvPicPr>
          <p:cNvPr id="1030" name="Picture 6" descr="This is an example of a Daubechies wavelet (Daubechies 6) that... |  Download Scientific Diagram">
            <a:extLst>
              <a:ext uri="{FF2B5EF4-FFF2-40B4-BE49-F238E27FC236}">
                <a16:creationId xmlns:a16="http://schemas.microsoft.com/office/drawing/2014/main" id="{9BC87481-7E97-5343-8140-26BED0E28B7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278" r="11861"/>
          <a:stretch/>
        </p:blipFill>
        <p:spPr bwMode="auto">
          <a:xfrm>
            <a:off x="6846185" y="1682790"/>
            <a:ext cx="4161990" cy="26289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FEDB99A-46E0-7C4F-BDBF-B30CB34FD40F}"/>
              </a:ext>
            </a:extLst>
          </p:cNvPr>
          <p:cNvSpPr txBox="1"/>
          <p:nvPr/>
        </p:nvSpPr>
        <p:spPr>
          <a:xfrm>
            <a:off x="6481847" y="4338427"/>
            <a:ext cx="1839863" cy="369332"/>
          </a:xfrm>
          <a:prstGeom prst="rect">
            <a:avLst/>
          </a:prstGeom>
          <a:noFill/>
        </p:spPr>
        <p:txBody>
          <a:bodyPr wrap="none" rtlCol="0">
            <a:spAutoFit/>
          </a:bodyPr>
          <a:lstStyle/>
          <a:p>
            <a:r>
              <a:rPr lang="en-GB" dirty="0">
                <a:latin typeface="Calibri Light" panose="020F0302020204030204" pitchFamily="34" charset="0"/>
                <a:cs typeface="Calibri Light" panose="020F0302020204030204" pitchFamily="34" charset="0"/>
              </a:rPr>
              <a:t>e.g. Daubechies 6</a:t>
            </a:r>
          </a:p>
        </p:txBody>
      </p:sp>
      <p:sp>
        <p:nvSpPr>
          <p:cNvPr id="24" name="TextBox 23">
            <a:extLst>
              <a:ext uri="{FF2B5EF4-FFF2-40B4-BE49-F238E27FC236}">
                <a16:creationId xmlns:a16="http://schemas.microsoft.com/office/drawing/2014/main" id="{D54B0D58-BC01-7849-802F-74932F126EE6}"/>
              </a:ext>
            </a:extLst>
          </p:cNvPr>
          <p:cNvSpPr txBox="1"/>
          <p:nvPr/>
        </p:nvSpPr>
        <p:spPr>
          <a:xfrm>
            <a:off x="6505718" y="4881550"/>
            <a:ext cx="4031745" cy="369332"/>
          </a:xfrm>
          <a:prstGeom prst="rect">
            <a:avLst/>
          </a:prstGeom>
          <a:noFill/>
        </p:spPr>
        <p:txBody>
          <a:bodyPr wrap="none" rtlCol="0">
            <a:spAutoFit/>
          </a:bodyPr>
          <a:lstStyle/>
          <a:p>
            <a:r>
              <a:rPr lang="en-GB" dirty="0">
                <a:latin typeface="Calibri Light" panose="020F0302020204030204" pitchFamily="34" charset="0"/>
                <a:cs typeface="Calibri Light" panose="020F0302020204030204" pitchFamily="34" charset="0"/>
              </a:rPr>
              <a:t>Advantage of time-frequency localisation</a:t>
            </a:r>
          </a:p>
        </p:txBody>
      </p:sp>
      <p:sp>
        <p:nvSpPr>
          <p:cNvPr id="15" name="Parallelogram 14">
            <a:extLst>
              <a:ext uri="{FF2B5EF4-FFF2-40B4-BE49-F238E27FC236}">
                <a16:creationId xmlns:a16="http://schemas.microsoft.com/office/drawing/2014/main" id="{494110BC-D5DD-3F4A-8BE0-0B9B9F1FC251}"/>
              </a:ext>
            </a:extLst>
          </p:cNvPr>
          <p:cNvSpPr/>
          <p:nvPr/>
        </p:nvSpPr>
        <p:spPr>
          <a:xfrm>
            <a:off x="10290970" y="5450949"/>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1491847-F8C8-F74F-AB88-A7620B271019}"/>
              </a:ext>
            </a:extLst>
          </p:cNvPr>
          <p:cNvSpPr txBox="1"/>
          <p:nvPr/>
        </p:nvSpPr>
        <p:spPr>
          <a:xfrm rot="18335671">
            <a:off x="10256396" y="6192256"/>
            <a:ext cx="1208997" cy="369332"/>
          </a:xfrm>
          <a:prstGeom prst="rect">
            <a:avLst/>
          </a:prstGeom>
          <a:noFill/>
        </p:spPr>
        <p:txBody>
          <a:bodyPr wrap="square" rtlCol="0">
            <a:spAutoFit/>
          </a:bodyPr>
          <a:lstStyle/>
          <a:p>
            <a:r>
              <a:rPr lang="en-US" b="1" dirty="0"/>
              <a:t>Method</a:t>
            </a:r>
          </a:p>
        </p:txBody>
      </p:sp>
      <p:sp>
        <p:nvSpPr>
          <p:cNvPr id="17" name="TextBox 16">
            <a:extLst>
              <a:ext uri="{FF2B5EF4-FFF2-40B4-BE49-F238E27FC236}">
                <a16:creationId xmlns:a16="http://schemas.microsoft.com/office/drawing/2014/main" id="{7BC95D2E-F63E-844F-8215-6191794FDECE}"/>
              </a:ext>
            </a:extLst>
          </p:cNvPr>
          <p:cNvSpPr txBox="1"/>
          <p:nvPr/>
        </p:nvSpPr>
        <p:spPr>
          <a:xfrm rot="18335671">
            <a:off x="9284050" y="6197359"/>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Question</a:t>
            </a:r>
          </a:p>
        </p:txBody>
      </p:sp>
      <p:sp>
        <p:nvSpPr>
          <p:cNvPr id="25" name="TextBox 24">
            <a:extLst>
              <a:ext uri="{FF2B5EF4-FFF2-40B4-BE49-F238E27FC236}">
                <a16:creationId xmlns:a16="http://schemas.microsoft.com/office/drawing/2014/main" id="{ED3CEC19-310B-374A-B083-D566A82A1B7F}"/>
              </a:ext>
            </a:extLst>
          </p:cNvPr>
          <p:cNvSpPr txBox="1"/>
          <p:nvPr/>
        </p:nvSpPr>
        <p:spPr>
          <a:xfrm rot="18335671">
            <a:off x="9611791" y="5967205"/>
            <a:ext cx="175449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Past work</a:t>
            </a:r>
          </a:p>
        </p:txBody>
      </p:sp>
      <p:sp>
        <p:nvSpPr>
          <p:cNvPr id="27" name="TextBox 26">
            <a:extLst>
              <a:ext uri="{FF2B5EF4-FFF2-40B4-BE49-F238E27FC236}">
                <a16:creationId xmlns:a16="http://schemas.microsoft.com/office/drawing/2014/main" id="{57080EF9-697F-844D-92DD-60515D0D8F5B}"/>
              </a:ext>
            </a:extLst>
          </p:cNvPr>
          <p:cNvSpPr txBox="1"/>
          <p:nvPr/>
        </p:nvSpPr>
        <p:spPr>
          <a:xfrm rot="18335671">
            <a:off x="10848547" y="6206428"/>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Meaning</a:t>
            </a:r>
          </a:p>
        </p:txBody>
      </p:sp>
    </p:spTree>
    <p:extLst>
      <p:ext uri="{BB962C8B-B14F-4D97-AF65-F5344CB8AC3E}">
        <p14:creationId xmlns:p14="http://schemas.microsoft.com/office/powerpoint/2010/main" val="2056662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B4D8-8A23-294B-B836-BEE086E361E9}"/>
              </a:ext>
            </a:extLst>
          </p:cNvPr>
          <p:cNvSpPr>
            <a:spLocks noGrp="1"/>
          </p:cNvSpPr>
          <p:nvPr>
            <p:ph type="title"/>
          </p:nvPr>
        </p:nvSpPr>
        <p:spPr/>
        <p:txBody>
          <a:bodyPr/>
          <a:lstStyle/>
          <a:p>
            <a:r>
              <a:rPr lang="en-GB" i="0" dirty="0"/>
              <a:t>FREQUENCY SPECTRA FOR 100 EARTHQUAKES</a:t>
            </a:r>
          </a:p>
        </p:txBody>
      </p:sp>
      <p:pic>
        <p:nvPicPr>
          <p:cNvPr id="5" name="Content Placeholder 4" descr="A picture containing window&#10;&#10;Description automatically generated">
            <a:extLst>
              <a:ext uri="{FF2B5EF4-FFF2-40B4-BE49-F238E27FC236}">
                <a16:creationId xmlns:a16="http://schemas.microsoft.com/office/drawing/2014/main" id="{E55D2F23-F991-494B-9EC3-413822A5F834}"/>
              </a:ext>
            </a:extLst>
          </p:cNvPr>
          <p:cNvPicPr>
            <a:picLocks noGrp="1" noChangeAspect="1"/>
          </p:cNvPicPr>
          <p:nvPr>
            <p:ph idx="1"/>
          </p:nvPr>
        </p:nvPicPr>
        <p:blipFill rotWithShape="1">
          <a:blip r:embed="rId3"/>
          <a:srcRect t="3001"/>
          <a:stretch/>
        </p:blipFill>
        <p:spPr>
          <a:xfrm>
            <a:off x="2239618" y="1154880"/>
            <a:ext cx="7089334" cy="5379892"/>
          </a:xfrm>
        </p:spPr>
      </p:pic>
      <p:cxnSp>
        <p:nvCxnSpPr>
          <p:cNvPr id="7" name="Straight Connector 6">
            <a:extLst>
              <a:ext uri="{FF2B5EF4-FFF2-40B4-BE49-F238E27FC236}">
                <a16:creationId xmlns:a16="http://schemas.microsoft.com/office/drawing/2014/main" id="{8A222AF9-097D-F44A-83F2-1E949FB1957C}"/>
              </a:ext>
            </a:extLst>
          </p:cNvPr>
          <p:cNvCxnSpPr/>
          <p:nvPr/>
        </p:nvCxnSpPr>
        <p:spPr>
          <a:xfrm>
            <a:off x="3476978" y="1325563"/>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1DA855-D4D3-B04C-A8ED-8CFE69BDEE96}"/>
              </a:ext>
            </a:extLst>
          </p:cNvPr>
          <p:cNvCxnSpPr/>
          <p:nvPr/>
        </p:nvCxnSpPr>
        <p:spPr>
          <a:xfrm>
            <a:off x="5080000" y="1324682"/>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FE140F-B956-6843-948B-2CB54C5684F7}"/>
              </a:ext>
            </a:extLst>
          </p:cNvPr>
          <p:cNvCxnSpPr/>
          <p:nvPr/>
        </p:nvCxnSpPr>
        <p:spPr>
          <a:xfrm>
            <a:off x="6699956" y="1327938"/>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6E0F94E-E305-9F47-80A3-4FA3D22044EF}"/>
              </a:ext>
            </a:extLst>
          </p:cNvPr>
          <p:cNvCxnSpPr/>
          <p:nvPr/>
        </p:nvCxnSpPr>
        <p:spPr>
          <a:xfrm>
            <a:off x="8382001" y="1324682"/>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8ECAA3-C0BD-294F-8566-59ABE378ECA5}"/>
              </a:ext>
            </a:extLst>
          </p:cNvPr>
          <p:cNvCxnSpPr>
            <a:cxnSpLocks/>
          </p:cNvCxnSpPr>
          <p:nvPr/>
        </p:nvCxnSpPr>
        <p:spPr>
          <a:xfrm>
            <a:off x="3431823" y="2609234"/>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5C30977-0E60-D94C-8C3F-D703A9999F98}"/>
              </a:ext>
            </a:extLst>
          </p:cNvPr>
          <p:cNvCxnSpPr>
            <a:cxnSpLocks/>
          </p:cNvCxnSpPr>
          <p:nvPr/>
        </p:nvCxnSpPr>
        <p:spPr>
          <a:xfrm>
            <a:off x="5068712" y="2609234"/>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3FB6E3-29CF-FE47-8CCC-CF8BADDE71A0}"/>
              </a:ext>
            </a:extLst>
          </p:cNvPr>
          <p:cNvCxnSpPr>
            <a:cxnSpLocks/>
          </p:cNvCxnSpPr>
          <p:nvPr/>
        </p:nvCxnSpPr>
        <p:spPr>
          <a:xfrm>
            <a:off x="6745112" y="2609234"/>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DBEBE9C-1076-554E-8E46-C5D4D970FE81}"/>
              </a:ext>
            </a:extLst>
          </p:cNvPr>
          <p:cNvCxnSpPr>
            <a:cxnSpLocks/>
          </p:cNvCxnSpPr>
          <p:nvPr/>
        </p:nvCxnSpPr>
        <p:spPr>
          <a:xfrm>
            <a:off x="8382002" y="2609234"/>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B8958CA-3D0E-8943-A252-E16A3D40A714}"/>
              </a:ext>
            </a:extLst>
          </p:cNvPr>
          <p:cNvCxnSpPr>
            <a:cxnSpLocks/>
          </p:cNvCxnSpPr>
          <p:nvPr/>
        </p:nvCxnSpPr>
        <p:spPr>
          <a:xfrm>
            <a:off x="3476978" y="3888138"/>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3FACF2-4E62-DF46-B986-C0DA43CEA538}"/>
              </a:ext>
            </a:extLst>
          </p:cNvPr>
          <p:cNvCxnSpPr>
            <a:cxnSpLocks/>
          </p:cNvCxnSpPr>
          <p:nvPr/>
        </p:nvCxnSpPr>
        <p:spPr>
          <a:xfrm>
            <a:off x="5096934" y="3888138"/>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85DC48-E44B-B145-ABFB-F6D61F0846AA}"/>
              </a:ext>
            </a:extLst>
          </p:cNvPr>
          <p:cNvCxnSpPr>
            <a:cxnSpLocks/>
          </p:cNvCxnSpPr>
          <p:nvPr/>
        </p:nvCxnSpPr>
        <p:spPr>
          <a:xfrm>
            <a:off x="6756401" y="3888138"/>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4D20797-545E-C74D-B6C8-2CB341C7E3E2}"/>
              </a:ext>
            </a:extLst>
          </p:cNvPr>
          <p:cNvCxnSpPr>
            <a:cxnSpLocks/>
          </p:cNvCxnSpPr>
          <p:nvPr/>
        </p:nvCxnSpPr>
        <p:spPr>
          <a:xfrm>
            <a:off x="8382001" y="3888138"/>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2BBA9F9-9054-5245-A321-A507ED859483}"/>
              </a:ext>
            </a:extLst>
          </p:cNvPr>
          <p:cNvCxnSpPr/>
          <p:nvPr/>
        </p:nvCxnSpPr>
        <p:spPr>
          <a:xfrm>
            <a:off x="5096935" y="5158141"/>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669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B4D8-8A23-294B-B836-BEE086E361E9}"/>
              </a:ext>
            </a:extLst>
          </p:cNvPr>
          <p:cNvSpPr>
            <a:spLocks noGrp="1"/>
          </p:cNvSpPr>
          <p:nvPr>
            <p:ph type="title"/>
          </p:nvPr>
        </p:nvSpPr>
        <p:spPr>
          <a:xfrm>
            <a:off x="283175" y="262127"/>
            <a:ext cx="11625649" cy="1325563"/>
          </a:xfrm>
        </p:spPr>
        <p:txBody>
          <a:bodyPr/>
          <a:lstStyle/>
          <a:p>
            <a:r>
              <a:rPr lang="en-GB" i="0" dirty="0"/>
              <a:t>FREQUENCY SPECTRA FOR 100 EARTHQUAKES</a:t>
            </a:r>
          </a:p>
        </p:txBody>
      </p:sp>
      <p:pic>
        <p:nvPicPr>
          <p:cNvPr id="32" name="Content Placeholder 4" descr="A picture containing window&#10;&#10;Description automatically generated">
            <a:extLst>
              <a:ext uri="{FF2B5EF4-FFF2-40B4-BE49-F238E27FC236}">
                <a16:creationId xmlns:a16="http://schemas.microsoft.com/office/drawing/2014/main" id="{34B85289-BA59-874B-94D9-7347A46F8384}"/>
              </a:ext>
            </a:extLst>
          </p:cNvPr>
          <p:cNvPicPr>
            <a:picLocks/>
          </p:cNvPicPr>
          <p:nvPr/>
        </p:nvPicPr>
        <p:blipFill rotWithShape="1">
          <a:blip r:embed="rId3"/>
          <a:srcRect l="7450" t="5712" r="71875" b="73096"/>
          <a:stretch/>
        </p:blipFill>
        <p:spPr>
          <a:xfrm>
            <a:off x="1803570" y="1703999"/>
            <a:ext cx="1814975" cy="1174676"/>
          </a:xfrm>
          <a:prstGeom prst="rect">
            <a:avLst/>
          </a:prstGeom>
        </p:spPr>
      </p:pic>
      <p:pic>
        <p:nvPicPr>
          <p:cNvPr id="37" name="Content Placeholder 4" descr="A picture containing window&#10;&#10;Description automatically generated">
            <a:extLst>
              <a:ext uri="{FF2B5EF4-FFF2-40B4-BE49-F238E27FC236}">
                <a16:creationId xmlns:a16="http://schemas.microsoft.com/office/drawing/2014/main" id="{93488032-FDF5-6B41-A225-5FF9EB2C0552}"/>
              </a:ext>
            </a:extLst>
          </p:cNvPr>
          <p:cNvPicPr>
            <a:picLocks/>
          </p:cNvPicPr>
          <p:nvPr/>
        </p:nvPicPr>
        <p:blipFill rotWithShape="1">
          <a:blip r:embed="rId3"/>
          <a:srcRect l="76809" t="28248" r="2308" b="48914"/>
          <a:stretch/>
        </p:blipFill>
        <p:spPr>
          <a:xfrm>
            <a:off x="8162346" y="2946643"/>
            <a:ext cx="1792917" cy="1266714"/>
          </a:xfrm>
          <a:prstGeom prst="rect">
            <a:avLst/>
          </a:prstGeom>
        </p:spPr>
      </p:pic>
      <p:pic>
        <p:nvPicPr>
          <p:cNvPr id="38" name="Content Placeholder 4" descr="A picture containing window&#10;&#10;Description automatically generated">
            <a:extLst>
              <a:ext uri="{FF2B5EF4-FFF2-40B4-BE49-F238E27FC236}">
                <a16:creationId xmlns:a16="http://schemas.microsoft.com/office/drawing/2014/main" id="{292BBDA9-D313-5E41-86AF-3E365B3B0B88}"/>
              </a:ext>
            </a:extLst>
          </p:cNvPr>
          <p:cNvPicPr>
            <a:picLocks/>
          </p:cNvPicPr>
          <p:nvPr/>
        </p:nvPicPr>
        <p:blipFill rotWithShape="1">
          <a:blip r:embed="rId3"/>
          <a:srcRect l="76204" t="5721" r="2431" b="71440"/>
          <a:stretch/>
        </p:blipFill>
        <p:spPr>
          <a:xfrm>
            <a:off x="8120934" y="1703999"/>
            <a:ext cx="1834329" cy="1266714"/>
          </a:xfrm>
          <a:prstGeom prst="rect">
            <a:avLst/>
          </a:prstGeom>
        </p:spPr>
      </p:pic>
      <p:pic>
        <p:nvPicPr>
          <p:cNvPr id="39" name="Content Placeholder 4" descr="A picture containing window&#10;&#10;Description automatically generated">
            <a:extLst>
              <a:ext uri="{FF2B5EF4-FFF2-40B4-BE49-F238E27FC236}">
                <a16:creationId xmlns:a16="http://schemas.microsoft.com/office/drawing/2014/main" id="{4DDB3C0A-651B-5445-A8D5-126A8D11CDD7}"/>
              </a:ext>
            </a:extLst>
          </p:cNvPr>
          <p:cNvPicPr>
            <a:picLocks/>
          </p:cNvPicPr>
          <p:nvPr/>
        </p:nvPicPr>
        <p:blipFill rotWithShape="1">
          <a:blip r:embed="rId3"/>
          <a:srcRect l="53763" t="6680" r="27384" b="72140"/>
          <a:stretch/>
        </p:blipFill>
        <p:spPr>
          <a:xfrm>
            <a:off x="5989380" y="1703999"/>
            <a:ext cx="1834329" cy="1174676"/>
          </a:xfrm>
          <a:prstGeom prst="rect">
            <a:avLst/>
          </a:prstGeom>
        </p:spPr>
      </p:pic>
      <p:pic>
        <p:nvPicPr>
          <p:cNvPr id="40" name="Content Placeholder 4" descr="A picture containing window&#10;&#10;Description automatically generated">
            <a:extLst>
              <a:ext uri="{FF2B5EF4-FFF2-40B4-BE49-F238E27FC236}">
                <a16:creationId xmlns:a16="http://schemas.microsoft.com/office/drawing/2014/main" id="{5F3C7077-244C-CE48-9C89-619206E48B21}"/>
              </a:ext>
            </a:extLst>
          </p:cNvPr>
          <p:cNvPicPr>
            <a:picLocks/>
          </p:cNvPicPr>
          <p:nvPr/>
        </p:nvPicPr>
        <p:blipFill rotWithShape="1">
          <a:blip r:embed="rId3"/>
          <a:srcRect l="30755" t="5721" r="50392" b="72489"/>
          <a:stretch/>
        </p:blipFill>
        <p:spPr>
          <a:xfrm>
            <a:off x="3857827" y="1703999"/>
            <a:ext cx="1834329" cy="1208488"/>
          </a:xfrm>
          <a:prstGeom prst="rect">
            <a:avLst/>
          </a:prstGeom>
        </p:spPr>
      </p:pic>
      <p:pic>
        <p:nvPicPr>
          <p:cNvPr id="41" name="Content Placeholder 4" descr="A picture containing window&#10;&#10;Description automatically generated">
            <a:extLst>
              <a:ext uri="{FF2B5EF4-FFF2-40B4-BE49-F238E27FC236}">
                <a16:creationId xmlns:a16="http://schemas.microsoft.com/office/drawing/2014/main" id="{2B8C6866-97C6-2245-84C1-1CC0593A1CF6}"/>
              </a:ext>
            </a:extLst>
          </p:cNvPr>
          <p:cNvPicPr>
            <a:picLocks/>
          </p:cNvPicPr>
          <p:nvPr/>
        </p:nvPicPr>
        <p:blipFill rotWithShape="1">
          <a:blip r:embed="rId3"/>
          <a:srcRect l="54070" t="28248" r="25511" b="48914"/>
          <a:stretch/>
        </p:blipFill>
        <p:spPr>
          <a:xfrm>
            <a:off x="6065858" y="2946643"/>
            <a:ext cx="1757851" cy="1266714"/>
          </a:xfrm>
          <a:prstGeom prst="rect">
            <a:avLst/>
          </a:prstGeom>
        </p:spPr>
      </p:pic>
      <p:pic>
        <p:nvPicPr>
          <p:cNvPr id="42" name="Content Placeholder 4" descr="A picture containing window&#10;&#10;Description automatically generated">
            <a:extLst>
              <a:ext uri="{FF2B5EF4-FFF2-40B4-BE49-F238E27FC236}">
                <a16:creationId xmlns:a16="http://schemas.microsoft.com/office/drawing/2014/main" id="{909B281E-4BC8-2B4C-BCAB-D61F4298CABA}"/>
              </a:ext>
            </a:extLst>
          </p:cNvPr>
          <p:cNvPicPr>
            <a:picLocks/>
          </p:cNvPicPr>
          <p:nvPr/>
        </p:nvPicPr>
        <p:blipFill rotWithShape="1">
          <a:blip r:embed="rId3"/>
          <a:srcRect l="30494" t="28248" r="50653" b="48914"/>
          <a:stretch/>
        </p:blipFill>
        <p:spPr>
          <a:xfrm>
            <a:off x="3857827" y="2946643"/>
            <a:ext cx="1834329" cy="1266714"/>
          </a:xfrm>
          <a:prstGeom prst="rect">
            <a:avLst/>
          </a:prstGeom>
        </p:spPr>
      </p:pic>
      <p:pic>
        <p:nvPicPr>
          <p:cNvPr id="43" name="Content Placeholder 4" descr="A picture containing window&#10;&#10;Description automatically generated">
            <a:extLst>
              <a:ext uri="{FF2B5EF4-FFF2-40B4-BE49-F238E27FC236}">
                <a16:creationId xmlns:a16="http://schemas.microsoft.com/office/drawing/2014/main" id="{BC1EA327-0578-B544-A89C-26DC8473942D}"/>
              </a:ext>
            </a:extLst>
          </p:cNvPr>
          <p:cNvPicPr>
            <a:picLocks/>
          </p:cNvPicPr>
          <p:nvPr/>
        </p:nvPicPr>
        <p:blipFill rotWithShape="1">
          <a:blip r:embed="rId3"/>
          <a:srcRect l="7864" t="28248" r="73484" b="48914"/>
          <a:stretch/>
        </p:blipFill>
        <p:spPr>
          <a:xfrm>
            <a:off x="1803570" y="2946643"/>
            <a:ext cx="1814975" cy="1266714"/>
          </a:xfrm>
          <a:prstGeom prst="rect">
            <a:avLst/>
          </a:prstGeom>
        </p:spPr>
      </p:pic>
      <p:pic>
        <p:nvPicPr>
          <p:cNvPr id="45" name="Content Placeholder 4" descr="A picture containing window&#10;&#10;Description automatically generated">
            <a:extLst>
              <a:ext uri="{FF2B5EF4-FFF2-40B4-BE49-F238E27FC236}">
                <a16:creationId xmlns:a16="http://schemas.microsoft.com/office/drawing/2014/main" id="{2373ACE8-86C6-7648-8706-F7ABE6ACF962}"/>
              </a:ext>
            </a:extLst>
          </p:cNvPr>
          <p:cNvPicPr>
            <a:picLocks/>
          </p:cNvPicPr>
          <p:nvPr/>
        </p:nvPicPr>
        <p:blipFill rotWithShape="1">
          <a:blip r:embed="rId3"/>
          <a:srcRect l="76240" t="50683" r="2395" b="25418"/>
          <a:stretch/>
        </p:blipFill>
        <p:spPr>
          <a:xfrm>
            <a:off x="8120934" y="4270955"/>
            <a:ext cx="1834329" cy="1325563"/>
          </a:xfrm>
          <a:prstGeom prst="rect">
            <a:avLst/>
          </a:prstGeom>
        </p:spPr>
      </p:pic>
      <p:pic>
        <p:nvPicPr>
          <p:cNvPr id="46" name="Content Placeholder 4" descr="A picture containing window&#10;&#10;Description automatically generated">
            <a:extLst>
              <a:ext uri="{FF2B5EF4-FFF2-40B4-BE49-F238E27FC236}">
                <a16:creationId xmlns:a16="http://schemas.microsoft.com/office/drawing/2014/main" id="{33E94370-0421-3348-834A-0290EF6C939B}"/>
              </a:ext>
            </a:extLst>
          </p:cNvPr>
          <p:cNvPicPr>
            <a:picLocks/>
          </p:cNvPicPr>
          <p:nvPr/>
        </p:nvPicPr>
        <p:blipFill rotWithShape="1">
          <a:blip r:embed="rId3"/>
          <a:srcRect l="53443" t="50683" r="25638" b="25418"/>
          <a:stretch/>
        </p:blipFill>
        <p:spPr>
          <a:xfrm>
            <a:off x="5989380" y="4270955"/>
            <a:ext cx="1834329" cy="1325563"/>
          </a:xfrm>
          <a:prstGeom prst="rect">
            <a:avLst/>
          </a:prstGeom>
        </p:spPr>
      </p:pic>
      <p:pic>
        <p:nvPicPr>
          <p:cNvPr id="47" name="Content Placeholder 4" descr="A picture containing window&#10;&#10;Description automatically generated">
            <a:extLst>
              <a:ext uri="{FF2B5EF4-FFF2-40B4-BE49-F238E27FC236}">
                <a16:creationId xmlns:a16="http://schemas.microsoft.com/office/drawing/2014/main" id="{6EEBDCBF-5FF3-A844-A261-DF3EB1BCF125}"/>
              </a:ext>
            </a:extLst>
          </p:cNvPr>
          <p:cNvPicPr>
            <a:picLocks/>
          </p:cNvPicPr>
          <p:nvPr/>
        </p:nvPicPr>
        <p:blipFill rotWithShape="1">
          <a:blip r:embed="rId3"/>
          <a:srcRect l="31104" t="50683" r="49014" b="25418"/>
          <a:stretch/>
        </p:blipFill>
        <p:spPr>
          <a:xfrm>
            <a:off x="3948663" y="4270955"/>
            <a:ext cx="1743493" cy="1325563"/>
          </a:xfrm>
          <a:prstGeom prst="rect">
            <a:avLst/>
          </a:prstGeom>
        </p:spPr>
      </p:pic>
      <p:pic>
        <p:nvPicPr>
          <p:cNvPr id="48" name="Content Placeholder 4" descr="A picture containing window&#10;&#10;Description automatically generated">
            <a:extLst>
              <a:ext uri="{FF2B5EF4-FFF2-40B4-BE49-F238E27FC236}">
                <a16:creationId xmlns:a16="http://schemas.microsoft.com/office/drawing/2014/main" id="{D1529CE6-1BB8-E344-80D0-BE6F06AD358A}"/>
              </a:ext>
            </a:extLst>
          </p:cNvPr>
          <p:cNvPicPr>
            <a:picLocks/>
          </p:cNvPicPr>
          <p:nvPr/>
        </p:nvPicPr>
        <p:blipFill rotWithShape="1">
          <a:blip r:embed="rId3"/>
          <a:srcRect l="7381" t="50683" r="71636" b="25418"/>
          <a:stretch/>
        </p:blipFill>
        <p:spPr>
          <a:xfrm>
            <a:off x="1803570" y="4270955"/>
            <a:ext cx="1814975" cy="1325563"/>
          </a:xfrm>
          <a:prstGeom prst="rect">
            <a:avLst/>
          </a:prstGeom>
        </p:spPr>
      </p:pic>
      <p:cxnSp>
        <p:nvCxnSpPr>
          <p:cNvPr id="50" name="Straight Connector 49">
            <a:extLst>
              <a:ext uri="{FF2B5EF4-FFF2-40B4-BE49-F238E27FC236}">
                <a16:creationId xmlns:a16="http://schemas.microsoft.com/office/drawing/2014/main" id="{5C921832-9931-FD48-BC4D-EA44B7D0E41E}"/>
              </a:ext>
            </a:extLst>
          </p:cNvPr>
          <p:cNvCxnSpPr/>
          <p:nvPr/>
        </p:nvCxnSpPr>
        <p:spPr>
          <a:xfrm>
            <a:off x="2877339" y="1703999"/>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39B01-1014-084C-9541-4667B2F644DA}"/>
              </a:ext>
            </a:extLst>
          </p:cNvPr>
          <p:cNvCxnSpPr/>
          <p:nvPr/>
        </p:nvCxnSpPr>
        <p:spPr>
          <a:xfrm>
            <a:off x="2877339" y="2970713"/>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B35A5AF-D265-864B-B662-5433F60905F3}"/>
              </a:ext>
            </a:extLst>
          </p:cNvPr>
          <p:cNvCxnSpPr/>
          <p:nvPr/>
        </p:nvCxnSpPr>
        <p:spPr>
          <a:xfrm>
            <a:off x="2877339" y="4347929"/>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3506722-871A-0440-9388-442F47017178}"/>
              </a:ext>
            </a:extLst>
          </p:cNvPr>
          <p:cNvCxnSpPr/>
          <p:nvPr/>
        </p:nvCxnSpPr>
        <p:spPr>
          <a:xfrm>
            <a:off x="4929163" y="1703999"/>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CE16A2F-F928-4C4A-9910-FA175E063D59}"/>
              </a:ext>
            </a:extLst>
          </p:cNvPr>
          <p:cNvCxnSpPr/>
          <p:nvPr/>
        </p:nvCxnSpPr>
        <p:spPr>
          <a:xfrm>
            <a:off x="4949588" y="2970713"/>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49A9C68-E4BB-F440-84C7-B728B279C816}"/>
              </a:ext>
            </a:extLst>
          </p:cNvPr>
          <p:cNvCxnSpPr/>
          <p:nvPr/>
        </p:nvCxnSpPr>
        <p:spPr>
          <a:xfrm>
            <a:off x="7083485" y="1703999"/>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4890AC3-EAE4-E848-A7FC-C903F0B48B38}"/>
              </a:ext>
            </a:extLst>
          </p:cNvPr>
          <p:cNvCxnSpPr/>
          <p:nvPr/>
        </p:nvCxnSpPr>
        <p:spPr>
          <a:xfrm>
            <a:off x="7083485" y="2970713"/>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1A4E2FD-D4BB-5346-AB79-8C921ED31B4C}"/>
              </a:ext>
            </a:extLst>
          </p:cNvPr>
          <p:cNvCxnSpPr/>
          <p:nvPr/>
        </p:nvCxnSpPr>
        <p:spPr>
          <a:xfrm>
            <a:off x="9201122" y="1703999"/>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4EB481-7E72-0C46-8F0A-B16170221EC6}"/>
              </a:ext>
            </a:extLst>
          </p:cNvPr>
          <p:cNvCxnSpPr/>
          <p:nvPr/>
        </p:nvCxnSpPr>
        <p:spPr>
          <a:xfrm>
            <a:off x="9201122" y="2970713"/>
            <a:ext cx="0" cy="106768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D791BD5-09FF-7B47-9DA7-FE9A326391D3}"/>
              </a:ext>
            </a:extLst>
          </p:cNvPr>
          <p:cNvSpPr txBox="1"/>
          <p:nvPr/>
        </p:nvSpPr>
        <p:spPr>
          <a:xfrm>
            <a:off x="503139" y="2053173"/>
            <a:ext cx="1173719" cy="369332"/>
          </a:xfrm>
          <a:prstGeom prst="rect">
            <a:avLst/>
          </a:prstGeom>
          <a:noFill/>
        </p:spPr>
        <p:txBody>
          <a:bodyPr wrap="none" rtlCol="0">
            <a:spAutoFit/>
          </a:bodyPr>
          <a:lstStyle/>
          <a:p>
            <a:r>
              <a:rPr lang="en-GB" dirty="0"/>
              <a:t>M2.5—3.5</a:t>
            </a:r>
          </a:p>
        </p:txBody>
      </p:sp>
      <p:sp>
        <p:nvSpPr>
          <p:cNvPr id="63" name="TextBox 62">
            <a:extLst>
              <a:ext uri="{FF2B5EF4-FFF2-40B4-BE49-F238E27FC236}">
                <a16:creationId xmlns:a16="http://schemas.microsoft.com/office/drawing/2014/main" id="{34CE872E-753E-D149-8392-0442B163BA70}"/>
              </a:ext>
            </a:extLst>
          </p:cNvPr>
          <p:cNvSpPr txBox="1"/>
          <p:nvPr/>
        </p:nvSpPr>
        <p:spPr>
          <a:xfrm>
            <a:off x="483785" y="3295817"/>
            <a:ext cx="1173719" cy="369332"/>
          </a:xfrm>
          <a:prstGeom prst="rect">
            <a:avLst/>
          </a:prstGeom>
          <a:noFill/>
        </p:spPr>
        <p:txBody>
          <a:bodyPr wrap="none" rtlCol="0">
            <a:spAutoFit/>
          </a:bodyPr>
          <a:lstStyle/>
          <a:p>
            <a:r>
              <a:rPr lang="en-GB" dirty="0"/>
              <a:t>M3.5—4.5</a:t>
            </a:r>
          </a:p>
        </p:txBody>
      </p:sp>
      <p:sp>
        <p:nvSpPr>
          <p:cNvPr id="64" name="TextBox 63">
            <a:extLst>
              <a:ext uri="{FF2B5EF4-FFF2-40B4-BE49-F238E27FC236}">
                <a16:creationId xmlns:a16="http://schemas.microsoft.com/office/drawing/2014/main" id="{9199F9A5-AB2A-E446-B54F-64DB7E301417}"/>
              </a:ext>
            </a:extLst>
          </p:cNvPr>
          <p:cNvSpPr txBox="1"/>
          <p:nvPr/>
        </p:nvSpPr>
        <p:spPr>
          <a:xfrm>
            <a:off x="503139" y="4749070"/>
            <a:ext cx="1173719" cy="369332"/>
          </a:xfrm>
          <a:prstGeom prst="rect">
            <a:avLst/>
          </a:prstGeom>
          <a:noFill/>
        </p:spPr>
        <p:txBody>
          <a:bodyPr wrap="none" rtlCol="0">
            <a:spAutoFit/>
          </a:bodyPr>
          <a:lstStyle/>
          <a:p>
            <a:r>
              <a:rPr lang="en-GB" dirty="0"/>
              <a:t>M4.5—5.5</a:t>
            </a:r>
          </a:p>
        </p:txBody>
      </p:sp>
      <p:sp>
        <p:nvSpPr>
          <p:cNvPr id="65" name="TextBox 64">
            <a:extLst>
              <a:ext uri="{FF2B5EF4-FFF2-40B4-BE49-F238E27FC236}">
                <a16:creationId xmlns:a16="http://schemas.microsoft.com/office/drawing/2014/main" id="{BE2E38EA-D091-4147-A5DE-F839DC5F65C7}"/>
              </a:ext>
            </a:extLst>
          </p:cNvPr>
          <p:cNvSpPr txBox="1"/>
          <p:nvPr/>
        </p:nvSpPr>
        <p:spPr>
          <a:xfrm>
            <a:off x="2389431" y="1193860"/>
            <a:ext cx="1018227" cy="369332"/>
          </a:xfrm>
          <a:prstGeom prst="rect">
            <a:avLst/>
          </a:prstGeom>
          <a:noFill/>
        </p:spPr>
        <p:txBody>
          <a:bodyPr wrap="none" rtlCol="0">
            <a:spAutoFit/>
          </a:bodyPr>
          <a:lstStyle/>
          <a:p>
            <a:r>
              <a:rPr lang="en-GB" dirty="0"/>
              <a:t>0--50 km</a:t>
            </a:r>
          </a:p>
        </p:txBody>
      </p:sp>
      <p:sp>
        <p:nvSpPr>
          <p:cNvPr id="66" name="TextBox 65">
            <a:extLst>
              <a:ext uri="{FF2B5EF4-FFF2-40B4-BE49-F238E27FC236}">
                <a16:creationId xmlns:a16="http://schemas.microsoft.com/office/drawing/2014/main" id="{378957BF-594E-D743-A67E-5BB83B28444F}"/>
              </a:ext>
            </a:extLst>
          </p:cNvPr>
          <p:cNvSpPr txBox="1"/>
          <p:nvPr/>
        </p:nvSpPr>
        <p:spPr>
          <a:xfrm>
            <a:off x="4346023" y="1193860"/>
            <a:ext cx="1252266" cy="369332"/>
          </a:xfrm>
          <a:prstGeom prst="rect">
            <a:avLst/>
          </a:prstGeom>
          <a:noFill/>
        </p:spPr>
        <p:txBody>
          <a:bodyPr wrap="none" rtlCol="0">
            <a:spAutoFit/>
          </a:bodyPr>
          <a:lstStyle/>
          <a:p>
            <a:r>
              <a:rPr lang="en-GB" dirty="0"/>
              <a:t>50--100 km</a:t>
            </a:r>
          </a:p>
        </p:txBody>
      </p:sp>
      <p:sp>
        <p:nvSpPr>
          <p:cNvPr id="67" name="TextBox 66">
            <a:extLst>
              <a:ext uri="{FF2B5EF4-FFF2-40B4-BE49-F238E27FC236}">
                <a16:creationId xmlns:a16="http://schemas.microsoft.com/office/drawing/2014/main" id="{146E8383-9FF7-0D41-B937-45128CB51720}"/>
              </a:ext>
            </a:extLst>
          </p:cNvPr>
          <p:cNvSpPr txBox="1"/>
          <p:nvPr/>
        </p:nvSpPr>
        <p:spPr>
          <a:xfrm>
            <a:off x="6419066" y="1193860"/>
            <a:ext cx="1369286" cy="369332"/>
          </a:xfrm>
          <a:prstGeom prst="rect">
            <a:avLst/>
          </a:prstGeom>
          <a:noFill/>
        </p:spPr>
        <p:txBody>
          <a:bodyPr wrap="none" rtlCol="0">
            <a:spAutoFit/>
          </a:bodyPr>
          <a:lstStyle/>
          <a:p>
            <a:r>
              <a:rPr lang="en-GB" dirty="0"/>
              <a:t>100--150 km</a:t>
            </a:r>
          </a:p>
        </p:txBody>
      </p:sp>
      <p:sp>
        <p:nvSpPr>
          <p:cNvPr id="68" name="TextBox 67">
            <a:extLst>
              <a:ext uri="{FF2B5EF4-FFF2-40B4-BE49-F238E27FC236}">
                <a16:creationId xmlns:a16="http://schemas.microsoft.com/office/drawing/2014/main" id="{AFB6D10D-601E-5E40-ACD5-6237B27066F6}"/>
              </a:ext>
            </a:extLst>
          </p:cNvPr>
          <p:cNvSpPr txBox="1"/>
          <p:nvPr/>
        </p:nvSpPr>
        <p:spPr>
          <a:xfrm>
            <a:off x="8550620" y="1193860"/>
            <a:ext cx="1369286" cy="369332"/>
          </a:xfrm>
          <a:prstGeom prst="rect">
            <a:avLst/>
          </a:prstGeom>
          <a:noFill/>
        </p:spPr>
        <p:txBody>
          <a:bodyPr wrap="none" rtlCol="0">
            <a:spAutoFit/>
          </a:bodyPr>
          <a:lstStyle/>
          <a:p>
            <a:r>
              <a:rPr lang="en-GB" dirty="0"/>
              <a:t>150--200 km</a:t>
            </a:r>
          </a:p>
        </p:txBody>
      </p:sp>
      <p:pic>
        <p:nvPicPr>
          <p:cNvPr id="6" name="Picture 5">
            <a:extLst>
              <a:ext uri="{FF2B5EF4-FFF2-40B4-BE49-F238E27FC236}">
                <a16:creationId xmlns:a16="http://schemas.microsoft.com/office/drawing/2014/main" id="{76A55AB9-C421-DE4C-9299-D59C0B4429B7}"/>
              </a:ext>
            </a:extLst>
          </p:cNvPr>
          <p:cNvPicPr>
            <a:picLocks noChangeAspect="1"/>
          </p:cNvPicPr>
          <p:nvPr/>
        </p:nvPicPr>
        <p:blipFill rotWithShape="1">
          <a:blip r:embed="rId4"/>
          <a:srcRect l="10768" t="7282" r="1500" b="7282"/>
          <a:stretch/>
        </p:blipFill>
        <p:spPr>
          <a:xfrm>
            <a:off x="1954729" y="1803254"/>
            <a:ext cx="7197686" cy="4470280"/>
          </a:xfrm>
          <a:prstGeom prst="rect">
            <a:avLst/>
          </a:prstGeom>
        </p:spPr>
      </p:pic>
    </p:spTree>
    <p:extLst>
      <p:ext uri="{BB962C8B-B14F-4D97-AF65-F5344CB8AC3E}">
        <p14:creationId xmlns:p14="http://schemas.microsoft.com/office/powerpoint/2010/main" val="1562411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B4D8-8A23-294B-B836-BEE086E361E9}"/>
              </a:ext>
            </a:extLst>
          </p:cNvPr>
          <p:cNvSpPr>
            <a:spLocks noGrp="1"/>
          </p:cNvSpPr>
          <p:nvPr>
            <p:ph type="title"/>
          </p:nvPr>
        </p:nvSpPr>
        <p:spPr>
          <a:xfrm>
            <a:off x="283175" y="0"/>
            <a:ext cx="11625649" cy="1325563"/>
          </a:xfrm>
        </p:spPr>
        <p:txBody>
          <a:bodyPr/>
          <a:lstStyle/>
          <a:p>
            <a:r>
              <a:rPr lang="en-GB" i="0" dirty="0"/>
              <a:t>FREQUENCY SPECTRA FOR 100 EARTHQUAKES</a:t>
            </a:r>
          </a:p>
        </p:txBody>
      </p:sp>
      <p:pic>
        <p:nvPicPr>
          <p:cNvPr id="6" name="Picture 5">
            <a:extLst>
              <a:ext uri="{FF2B5EF4-FFF2-40B4-BE49-F238E27FC236}">
                <a16:creationId xmlns:a16="http://schemas.microsoft.com/office/drawing/2014/main" id="{76A55AB9-C421-DE4C-9299-D59C0B4429B7}"/>
              </a:ext>
            </a:extLst>
          </p:cNvPr>
          <p:cNvPicPr>
            <a:picLocks noChangeAspect="1"/>
          </p:cNvPicPr>
          <p:nvPr/>
        </p:nvPicPr>
        <p:blipFill rotWithShape="1">
          <a:blip r:embed="rId3"/>
          <a:srcRect l="19932" t="10666" r="1499" b="8171"/>
          <a:stretch/>
        </p:blipFill>
        <p:spPr>
          <a:xfrm>
            <a:off x="1676858" y="1473200"/>
            <a:ext cx="7580006" cy="4993861"/>
          </a:xfrm>
          <a:prstGeom prst="rect">
            <a:avLst/>
          </a:prstGeom>
        </p:spPr>
      </p:pic>
      <p:sp>
        <p:nvSpPr>
          <p:cNvPr id="33" name="TextBox 32">
            <a:extLst>
              <a:ext uri="{FF2B5EF4-FFF2-40B4-BE49-F238E27FC236}">
                <a16:creationId xmlns:a16="http://schemas.microsoft.com/office/drawing/2014/main" id="{B984E152-AF94-FE47-9481-261C2AD28DC7}"/>
              </a:ext>
            </a:extLst>
          </p:cNvPr>
          <p:cNvSpPr txBox="1"/>
          <p:nvPr/>
        </p:nvSpPr>
        <p:spPr>
          <a:xfrm>
            <a:off x="483785" y="1977065"/>
            <a:ext cx="1173719" cy="369332"/>
          </a:xfrm>
          <a:prstGeom prst="rect">
            <a:avLst/>
          </a:prstGeom>
          <a:noFill/>
        </p:spPr>
        <p:txBody>
          <a:bodyPr wrap="none" rtlCol="0">
            <a:spAutoFit/>
          </a:bodyPr>
          <a:lstStyle/>
          <a:p>
            <a:r>
              <a:rPr lang="en-GB" dirty="0"/>
              <a:t>M2.5—3.5</a:t>
            </a:r>
          </a:p>
        </p:txBody>
      </p:sp>
      <p:sp>
        <p:nvSpPr>
          <p:cNvPr id="34" name="TextBox 33">
            <a:extLst>
              <a:ext uri="{FF2B5EF4-FFF2-40B4-BE49-F238E27FC236}">
                <a16:creationId xmlns:a16="http://schemas.microsoft.com/office/drawing/2014/main" id="{9F9023A3-2049-4D4E-B06A-D3635E79E9C6}"/>
              </a:ext>
            </a:extLst>
          </p:cNvPr>
          <p:cNvSpPr txBox="1"/>
          <p:nvPr/>
        </p:nvSpPr>
        <p:spPr>
          <a:xfrm>
            <a:off x="483785" y="3661682"/>
            <a:ext cx="1173719" cy="369332"/>
          </a:xfrm>
          <a:prstGeom prst="rect">
            <a:avLst/>
          </a:prstGeom>
          <a:noFill/>
        </p:spPr>
        <p:txBody>
          <a:bodyPr wrap="none" rtlCol="0">
            <a:spAutoFit/>
          </a:bodyPr>
          <a:lstStyle/>
          <a:p>
            <a:r>
              <a:rPr lang="en-GB" dirty="0"/>
              <a:t>M3.5—4.5</a:t>
            </a:r>
          </a:p>
        </p:txBody>
      </p:sp>
      <p:sp>
        <p:nvSpPr>
          <p:cNvPr id="35" name="TextBox 34">
            <a:extLst>
              <a:ext uri="{FF2B5EF4-FFF2-40B4-BE49-F238E27FC236}">
                <a16:creationId xmlns:a16="http://schemas.microsoft.com/office/drawing/2014/main" id="{D05E7136-A23E-0D4D-A6D8-2F1B5ABBF65A}"/>
              </a:ext>
            </a:extLst>
          </p:cNvPr>
          <p:cNvSpPr txBox="1"/>
          <p:nvPr/>
        </p:nvSpPr>
        <p:spPr>
          <a:xfrm>
            <a:off x="503139" y="5242087"/>
            <a:ext cx="1173719" cy="369332"/>
          </a:xfrm>
          <a:prstGeom prst="rect">
            <a:avLst/>
          </a:prstGeom>
          <a:noFill/>
        </p:spPr>
        <p:txBody>
          <a:bodyPr wrap="none" rtlCol="0">
            <a:spAutoFit/>
          </a:bodyPr>
          <a:lstStyle/>
          <a:p>
            <a:r>
              <a:rPr lang="en-GB" dirty="0"/>
              <a:t>M4.5—5.5</a:t>
            </a:r>
          </a:p>
        </p:txBody>
      </p:sp>
      <p:sp>
        <p:nvSpPr>
          <p:cNvPr id="36" name="TextBox 35">
            <a:extLst>
              <a:ext uri="{FF2B5EF4-FFF2-40B4-BE49-F238E27FC236}">
                <a16:creationId xmlns:a16="http://schemas.microsoft.com/office/drawing/2014/main" id="{2C96EEDA-66BE-1644-937B-8EF85F3BE0D8}"/>
              </a:ext>
            </a:extLst>
          </p:cNvPr>
          <p:cNvSpPr txBox="1"/>
          <p:nvPr/>
        </p:nvSpPr>
        <p:spPr>
          <a:xfrm>
            <a:off x="2272094" y="1083825"/>
            <a:ext cx="1018227" cy="369332"/>
          </a:xfrm>
          <a:prstGeom prst="rect">
            <a:avLst/>
          </a:prstGeom>
          <a:noFill/>
        </p:spPr>
        <p:txBody>
          <a:bodyPr wrap="none" rtlCol="0">
            <a:spAutoFit/>
          </a:bodyPr>
          <a:lstStyle/>
          <a:p>
            <a:r>
              <a:rPr lang="en-GB" dirty="0"/>
              <a:t>0--50 km</a:t>
            </a:r>
          </a:p>
        </p:txBody>
      </p:sp>
      <p:sp>
        <p:nvSpPr>
          <p:cNvPr id="44" name="TextBox 43">
            <a:extLst>
              <a:ext uri="{FF2B5EF4-FFF2-40B4-BE49-F238E27FC236}">
                <a16:creationId xmlns:a16="http://schemas.microsoft.com/office/drawing/2014/main" id="{A2A14356-1A70-694B-8EC9-4DCAB4E92CB0}"/>
              </a:ext>
            </a:extLst>
          </p:cNvPr>
          <p:cNvSpPr txBox="1"/>
          <p:nvPr/>
        </p:nvSpPr>
        <p:spPr>
          <a:xfrm>
            <a:off x="3966258" y="1083825"/>
            <a:ext cx="1252266" cy="369332"/>
          </a:xfrm>
          <a:prstGeom prst="rect">
            <a:avLst/>
          </a:prstGeom>
          <a:noFill/>
        </p:spPr>
        <p:txBody>
          <a:bodyPr wrap="none" rtlCol="0">
            <a:spAutoFit/>
          </a:bodyPr>
          <a:lstStyle/>
          <a:p>
            <a:r>
              <a:rPr lang="en-GB" dirty="0"/>
              <a:t>50--100 km</a:t>
            </a:r>
          </a:p>
        </p:txBody>
      </p:sp>
      <p:sp>
        <p:nvSpPr>
          <p:cNvPr id="49" name="TextBox 48">
            <a:extLst>
              <a:ext uri="{FF2B5EF4-FFF2-40B4-BE49-F238E27FC236}">
                <a16:creationId xmlns:a16="http://schemas.microsoft.com/office/drawing/2014/main" id="{68161606-1C22-7E46-B090-62E3101B0B63}"/>
              </a:ext>
            </a:extLst>
          </p:cNvPr>
          <p:cNvSpPr txBox="1"/>
          <p:nvPr/>
        </p:nvSpPr>
        <p:spPr>
          <a:xfrm>
            <a:off x="5894461" y="1058485"/>
            <a:ext cx="1369286" cy="369332"/>
          </a:xfrm>
          <a:prstGeom prst="rect">
            <a:avLst/>
          </a:prstGeom>
          <a:noFill/>
        </p:spPr>
        <p:txBody>
          <a:bodyPr wrap="none" rtlCol="0">
            <a:spAutoFit/>
          </a:bodyPr>
          <a:lstStyle/>
          <a:p>
            <a:r>
              <a:rPr lang="en-GB" dirty="0"/>
              <a:t>100--150 km</a:t>
            </a:r>
          </a:p>
        </p:txBody>
      </p:sp>
      <p:sp>
        <p:nvSpPr>
          <p:cNvPr id="55" name="TextBox 54">
            <a:extLst>
              <a:ext uri="{FF2B5EF4-FFF2-40B4-BE49-F238E27FC236}">
                <a16:creationId xmlns:a16="http://schemas.microsoft.com/office/drawing/2014/main" id="{A4B6E981-99A5-694C-80C1-4B19D6B2BEED}"/>
              </a:ext>
            </a:extLst>
          </p:cNvPr>
          <p:cNvSpPr txBox="1"/>
          <p:nvPr/>
        </p:nvSpPr>
        <p:spPr>
          <a:xfrm>
            <a:off x="7717500" y="1081177"/>
            <a:ext cx="1369286" cy="369332"/>
          </a:xfrm>
          <a:prstGeom prst="rect">
            <a:avLst/>
          </a:prstGeom>
          <a:noFill/>
        </p:spPr>
        <p:txBody>
          <a:bodyPr wrap="none" rtlCol="0">
            <a:spAutoFit/>
          </a:bodyPr>
          <a:lstStyle/>
          <a:p>
            <a:r>
              <a:rPr lang="en-GB" dirty="0"/>
              <a:t>150--200 km</a:t>
            </a:r>
          </a:p>
        </p:txBody>
      </p:sp>
      <p:sp>
        <p:nvSpPr>
          <p:cNvPr id="58" name="Parallelogram 57">
            <a:extLst>
              <a:ext uri="{FF2B5EF4-FFF2-40B4-BE49-F238E27FC236}">
                <a16:creationId xmlns:a16="http://schemas.microsoft.com/office/drawing/2014/main" id="{28861107-23D2-3849-B189-1E9CEFE01A6A}"/>
              </a:ext>
            </a:extLst>
          </p:cNvPr>
          <p:cNvSpPr/>
          <p:nvPr/>
        </p:nvSpPr>
        <p:spPr>
          <a:xfrm>
            <a:off x="10789735" y="5473514"/>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E62BA316-C638-C64A-9C86-3B705CBDBCD1}"/>
              </a:ext>
            </a:extLst>
          </p:cNvPr>
          <p:cNvSpPr txBox="1"/>
          <p:nvPr/>
        </p:nvSpPr>
        <p:spPr>
          <a:xfrm rot="18335671">
            <a:off x="10755161" y="6214821"/>
            <a:ext cx="1208997" cy="369332"/>
          </a:xfrm>
          <a:prstGeom prst="rect">
            <a:avLst/>
          </a:prstGeom>
          <a:noFill/>
        </p:spPr>
        <p:txBody>
          <a:bodyPr wrap="square" rtlCol="0">
            <a:spAutoFit/>
          </a:bodyPr>
          <a:lstStyle/>
          <a:p>
            <a:r>
              <a:rPr lang="en-US" b="1" dirty="0"/>
              <a:t>Meaning</a:t>
            </a:r>
          </a:p>
        </p:txBody>
      </p:sp>
    </p:spTree>
    <p:extLst>
      <p:ext uri="{BB962C8B-B14F-4D97-AF65-F5344CB8AC3E}">
        <p14:creationId xmlns:p14="http://schemas.microsoft.com/office/powerpoint/2010/main" val="1244601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B4D8-8A23-294B-B836-BEE086E361E9}"/>
              </a:ext>
            </a:extLst>
          </p:cNvPr>
          <p:cNvSpPr>
            <a:spLocks noGrp="1"/>
          </p:cNvSpPr>
          <p:nvPr>
            <p:ph type="title"/>
          </p:nvPr>
        </p:nvSpPr>
        <p:spPr>
          <a:xfrm>
            <a:off x="97980" y="0"/>
            <a:ext cx="11625649" cy="1325563"/>
          </a:xfrm>
        </p:spPr>
        <p:txBody>
          <a:bodyPr/>
          <a:lstStyle/>
          <a:p>
            <a:r>
              <a:rPr lang="en-GB" i="0" dirty="0"/>
              <a:t>SPECTROGRAM</a:t>
            </a:r>
          </a:p>
        </p:txBody>
      </p:sp>
      <p:sp>
        <p:nvSpPr>
          <p:cNvPr id="58" name="Parallelogram 57">
            <a:extLst>
              <a:ext uri="{FF2B5EF4-FFF2-40B4-BE49-F238E27FC236}">
                <a16:creationId xmlns:a16="http://schemas.microsoft.com/office/drawing/2014/main" id="{28861107-23D2-3849-B189-1E9CEFE01A6A}"/>
              </a:ext>
            </a:extLst>
          </p:cNvPr>
          <p:cNvSpPr/>
          <p:nvPr/>
        </p:nvSpPr>
        <p:spPr>
          <a:xfrm>
            <a:off x="10789735" y="5473514"/>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E62BA316-C638-C64A-9C86-3B705CBDBCD1}"/>
              </a:ext>
            </a:extLst>
          </p:cNvPr>
          <p:cNvSpPr txBox="1"/>
          <p:nvPr/>
        </p:nvSpPr>
        <p:spPr>
          <a:xfrm rot="18335671">
            <a:off x="10755161" y="6214821"/>
            <a:ext cx="1208997" cy="369332"/>
          </a:xfrm>
          <a:prstGeom prst="rect">
            <a:avLst/>
          </a:prstGeom>
          <a:noFill/>
        </p:spPr>
        <p:txBody>
          <a:bodyPr wrap="square" rtlCol="0">
            <a:spAutoFit/>
          </a:bodyPr>
          <a:lstStyle/>
          <a:p>
            <a:r>
              <a:rPr lang="en-US" b="1" dirty="0"/>
              <a:t>Meaning</a:t>
            </a:r>
          </a:p>
        </p:txBody>
      </p:sp>
      <p:pic>
        <p:nvPicPr>
          <p:cNvPr id="4" name="Picture 3" descr="Chart, histogram&#10;&#10;Description automatically generated">
            <a:extLst>
              <a:ext uri="{FF2B5EF4-FFF2-40B4-BE49-F238E27FC236}">
                <a16:creationId xmlns:a16="http://schemas.microsoft.com/office/drawing/2014/main" id="{83FB4F39-E5EB-ED48-BB5C-E22162708FE3}"/>
              </a:ext>
            </a:extLst>
          </p:cNvPr>
          <p:cNvPicPr>
            <a:picLocks noChangeAspect="1"/>
          </p:cNvPicPr>
          <p:nvPr/>
        </p:nvPicPr>
        <p:blipFill rotWithShape="1">
          <a:blip r:embed="rId3"/>
          <a:srcRect l="8557" t="13240" r="7508" b="12102"/>
          <a:stretch/>
        </p:blipFill>
        <p:spPr>
          <a:xfrm>
            <a:off x="3032803" y="1739007"/>
            <a:ext cx="6203961" cy="3432313"/>
          </a:xfrm>
          <a:prstGeom prst="rect">
            <a:avLst/>
          </a:prstGeom>
        </p:spPr>
      </p:pic>
      <p:cxnSp>
        <p:nvCxnSpPr>
          <p:cNvPr id="7" name="Straight Connector 6">
            <a:extLst>
              <a:ext uri="{FF2B5EF4-FFF2-40B4-BE49-F238E27FC236}">
                <a16:creationId xmlns:a16="http://schemas.microsoft.com/office/drawing/2014/main" id="{3E2952DE-3866-C240-B8D4-DD6E992766D3}"/>
              </a:ext>
            </a:extLst>
          </p:cNvPr>
          <p:cNvCxnSpPr>
            <a:cxnSpLocks/>
          </p:cNvCxnSpPr>
          <p:nvPr/>
        </p:nvCxnSpPr>
        <p:spPr>
          <a:xfrm flipV="1">
            <a:off x="4293704" y="1712843"/>
            <a:ext cx="0" cy="3432313"/>
          </a:xfrm>
          <a:prstGeom prst="line">
            <a:avLst/>
          </a:prstGeom>
          <a:ln w="3810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74124E75-8A20-EC45-8CBB-5279ECECB514}"/>
              </a:ext>
            </a:extLst>
          </p:cNvPr>
          <p:cNvCxnSpPr>
            <a:cxnSpLocks/>
          </p:cNvCxnSpPr>
          <p:nvPr/>
        </p:nvCxnSpPr>
        <p:spPr>
          <a:xfrm flipV="1">
            <a:off x="8077200" y="1712843"/>
            <a:ext cx="0" cy="3432313"/>
          </a:xfrm>
          <a:prstGeom prst="line">
            <a:avLst/>
          </a:prstGeom>
          <a:ln w="38100">
            <a:solidFill>
              <a:schemeClr val="bg1"/>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AEE9A1E8-6A2C-E54C-ACCC-9509A1DC1357}"/>
              </a:ext>
            </a:extLst>
          </p:cNvPr>
          <p:cNvSpPr txBox="1"/>
          <p:nvPr/>
        </p:nvSpPr>
        <p:spPr>
          <a:xfrm>
            <a:off x="4084350" y="4990955"/>
            <a:ext cx="418704" cy="646331"/>
          </a:xfrm>
          <a:prstGeom prst="rect">
            <a:avLst/>
          </a:prstGeom>
          <a:solidFill>
            <a:schemeClr val="bg1"/>
          </a:solidFill>
        </p:spPr>
        <p:txBody>
          <a:bodyPr wrap="none" rtlCol="0">
            <a:spAutoFit/>
          </a:bodyPr>
          <a:lstStyle/>
          <a:p>
            <a:pPr algn="ctr"/>
            <a:r>
              <a:rPr lang="en-GB" dirty="0"/>
              <a:t>0</a:t>
            </a:r>
          </a:p>
          <a:p>
            <a:pPr algn="ctr"/>
            <a:r>
              <a:rPr lang="en-GB" dirty="0"/>
              <a:t>=P</a:t>
            </a:r>
          </a:p>
        </p:txBody>
      </p:sp>
      <p:sp>
        <p:nvSpPr>
          <p:cNvPr id="20" name="TextBox 19">
            <a:extLst>
              <a:ext uri="{FF2B5EF4-FFF2-40B4-BE49-F238E27FC236}">
                <a16:creationId xmlns:a16="http://schemas.microsoft.com/office/drawing/2014/main" id="{9EBE0A22-FCF3-A84E-AA35-D27782D116F7}"/>
              </a:ext>
            </a:extLst>
          </p:cNvPr>
          <p:cNvSpPr txBox="1"/>
          <p:nvPr/>
        </p:nvSpPr>
        <p:spPr>
          <a:xfrm>
            <a:off x="5103455" y="5013060"/>
            <a:ext cx="301686" cy="369332"/>
          </a:xfrm>
          <a:prstGeom prst="rect">
            <a:avLst/>
          </a:prstGeom>
          <a:solidFill>
            <a:schemeClr val="bg1"/>
          </a:solidFill>
        </p:spPr>
        <p:txBody>
          <a:bodyPr wrap="none" rtlCol="0">
            <a:spAutoFit/>
          </a:bodyPr>
          <a:lstStyle/>
          <a:p>
            <a:r>
              <a:rPr lang="en-GB" dirty="0"/>
              <a:t>1</a:t>
            </a:r>
          </a:p>
        </p:txBody>
      </p:sp>
      <p:sp>
        <p:nvSpPr>
          <p:cNvPr id="21" name="TextBox 20">
            <a:extLst>
              <a:ext uri="{FF2B5EF4-FFF2-40B4-BE49-F238E27FC236}">
                <a16:creationId xmlns:a16="http://schemas.microsoft.com/office/drawing/2014/main" id="{3F46AD8D-854A-CC45-9F18-D1393C8E5DC8}"/>
              </a:ext>
            </a:extLst>
          </p:cNvPr>
          <p:cNvSpPr txBox="1"/>
          <p:nvPr/>
        </p:nvSpPr>
        <p:spPr>
          <a:xfrm>
            <a:off x="6034608" y="5013060"/>
            <a:ext cx="301686" cy="369332"/>
          </a:xfrm>
          <a:prstGeom prst="rect">
            <a:avLst/>
          </a:prstGeom>
          <a:solidFill>
            <a:schemeClr val="bg1"/>
          </a:solidFill>
        </p:spPr>
        <p:txBody>
          <a:bodyPr wrap="none" rtlCol="0">
            <a:spAutoFit/>
          </a:bodyPr>
          <a:lstStyle/>
          <a:p>
            <a:r>
              <a:rPr lang="en-GB" dirty="0"/>
              <a:t>2</a:t>
            </a:r>
          </a:p>
        </p:txBody>
      </p:sp>
      <p:sp>
        <p:nvSpPr>
          <p:cNvPr id="22" name="TextBox 21">
            <a:extLst>
              <a:ext uri="{FF2B5EF4-FFF2-40B4-BE49-F238E27FC236}">
                <a16:creationId xmlns:a16="http://schemas.microsoft.com/office/drawing/2014/main" id="{E7031C4F-0671-CC49-BCCB-43DBE130878B}"/>
              </a:ext>
            </a:extLst>
          </p:cNvPr>
          <p:cNvSpPr txBox="1"/>
          <p:nvPr/>
        </p:nvSpPr>
        <p:spPr>
          <a:xfrm>
            <a:off x="6980482" y="5019176"/>
            <a:ext cx="301686" cy="369332"/>
          </a:xfrm>
          <a:prstGeom prst="rect">
            <a:avLst/>
          </a:prstGeom>
          <a:solidFill>
            <a:schemeClr val="bg1"/>
          </a:solidFill>
        </p:spPr>
        <p:txBody>
          <a:bodyPr wrap="none" rtlCol="0">
            <a:spAutoFit/>
          </a:bodyPr>
          <a:lstStyle/>
          <a:p>
            <a:r>
              <a:rPr lang="en-GB" dirty="0"/>
              <a:t>3</a:t>
            </a:r>
          </a:p>
        </p:txBody>
      </p:sp>
      <p:sp>
        <p:nvSpPr>
          <p:cNvPr id="23" name="TextBox 22">
            <a:extLst>
              <a:ext uri="{FF2B5EF4-FFF2-40B4-BE49-F238E27FC236}">
                <a16:creationId xmlns:a16="http://schemas.microsoft.com/office/drawing/2014/main" id="{14506372-7434-3C44-AA5A-C084953A239D}"/>
              </a:ext>
            </a:extLst>
          </p:cNvPr>
          <p:cNvSpPr txBox="1"/>
          <p:nvPr/>
        </p:nvSpPr>
        <p:spPr>
          <a:xfrm>
            <a:off x="7926357" y="5013060"/>
            <a:ext cx="301686" cy="369332"/>
          </a:xfrm>
          <a:prstGeom prst="rect">
            <a:avLst/>
          </a:prstGeom>
          <a:solidFill>
            <a:schemeClr val="bg1"/>
          </a:solidFill>
        </p:spPr>
        <p:txBody>
          <a:bodyPr wrap="none" rtlCol="0">
            <a:spAutoFit/>
          </a:bodyPr>
          <a:lstStyle/>
          <a:p>
            <a:r>
              <a:rPr lang="en-GB" dirty="0"/>
              <a:t>4</a:t>
            </a:r>
          </a:p>
        </p:txBody>
      </p:sp>
      <p:sp>
        <p:nvSpPr>
          <p:cNvPr id="24" name="TextBox 23">
            <a:extLst>
              <a:ext uri="{FF2B5EF4-FFF2-40B4-BE49-F238E27FC236}">
                <a16:creationId xmlns:a16="http://schemas.microsoft.com/office/drawing/2014/main" id="{4EB128C0-9725-094E-9E7F-9B2B3566DBA3}"/>
              </a:ext>
            </a:extLst>
          </p:cNvPr>
          <p:cNvSpPr txBox="1"/>
          <p:nvPr/>
        </p:nvSpPr>
        <p:spPr>
          <a:xfrm>
            <a:off x="8857510" y="5004426"/>
            <a:ext cx="301686" cy="369332"/>
          </a:xfrm>
          <a:prstGeom prst="rect">
            <a:avLst/>
          </a:prstGeom>
          <a:solidFill>
            <a:schemeClr val="bg1"/>
          </a:solidFill>
        </p:spPr>
        <p:txBody>
          <a:bodyPr wrap="none" rtlCol="0">
            <a:spAutoFit/>
          </a:bodyPr>
          <a:lstStyle/>
          <a:p>
            <a:r>
              <a:rPr lang="en-GB" dirty="0"/>
              <a:t>5</a:t>
            </a:r>
          </a:p>
        </p:txBody>
      </p:sp>
      <p:sp>
        <p:nvSpPr>
          <p:cNvPr id="25" name="TextBox 24">
            <a:extLst>
              <a:ext uri="{FF2B5EF4-FFF2-40B4-BE49-F238E27FC236}">
                <a16:creationId xmlns:a16="http://schemas.microsoft.com/office/drawing/2014/main" id="{E593BF36-0182-9046-9668-D4050F7E1892}"/>
              </a:ext>
            </a:extLst>
          </p:cNvPr>
          <p:cNvSpPr txBox="1"/>
          <p:nvPr/>
        </p:nvSpPr>
        <p:spPr>
          <a:xfrm>
            <a:off x="3204348" y="5013060"/>
            <a:ext cx="372218" cy="369332"/>
          </a:xfrm>
          <a:prstGeom prst="rect">
            <a:avLst/>
          </a:prstGeom>
          <a:solidFill>
            <a:schemeClr val="bg1"/>
          </a:solidFill>
        </p:spPr>
        <p:txBody>
          <a:bodyPr wrap="none" rtlCol="0">
            <a:spAutoFit/>
          </a:bodyPr>
          <a:lstStyle/>
          <a:p>
            <a:r>
              <a:rPr lang="en-GB" dirty="0"/>
              <a:t>-1</a:t>
            </a:r>
          </a:p>
        </p:txBody>
      </p:sp>
      <p:sp>
        <p:nvSpPr>
          <p:cNvPr id="10" name="TextBox 9">
            <a:extLst>
              <a:ext uri="{FF2B5EF4-FFF2-40B4-BE49-F238E27FC236}">
                <a16:creationId xmlns:a16="http://schemas.microsoft.com/office/drawing/2014/main" id="{48C5FFFD-9A06-444C-9BDF-B7878BBB7DD5}"/>
              </a:ext>
            </a:extLst>
          </p:cNvPr>
          <p:cNvSpPr txBox="1"/>
          <p:nvPr/>
        </p:nvSpPr>
        <p:spPr>
          <a:xfrm rot="16200000">
            <a:off x="1861859" y="3243068"/>
            <a:ext cx="1595501" cy="369332"/>
          </a:xfrm>
          <a:prstGeom prst="rect">
            <a:avLst/>
          </a:prstGeom>
          <a:solidFill>
            <a:schemeClr val="bg1"/>
          </a:solidFill>
        </p:spPr>
        <p:txBody>
          <a:bodyPr wrap="none" rtlCol="0">
            <a:spAutoFit/>
          </a:bodyPr>
          <a:lstStyle/>
          <a:p>
            <a:r>
              <a:rPr lang="en-GB" dirty="0"/>
              <a:t>Frequency (Hz)</a:t>
            </a:r>
          </a:p>
        </p:txBody>
      </p:sp>
      <p:sp>
        <p:nvSpPr>
          <p:cNvPr id="11" name="TextBox 10">
            <a:extLst>
              <a:ext uri="{FF2B5EF4-FFF2-40B4-BE49-F238E27FC236}">
                <a16:creationId xmlns:a16="http://schemas.microsoft.com/office/drawing/2014/main" id="{BFEB3EA1-A48E-CE4B-9995-1D1602AF6394}"/>
              </a:ext>
            </a:extLst>
          </p:cNvPr>
          <p:cNvSpPr txBox="1"/>
          <p:nvPr/>
        </p:nvSpPr>
        <p:spPr>
          <a:xfrm>
            <a:off x="2849217" y="2321014"/>
            <a:ext cx="444172" cy="369332"/>
          </a:xfrm>
          <a:prstGeom prst="rect">
            <a:avLst/>
          </a:prstGeom>
          <a:solidFill>
            <a:schemeClr val="bg1"/>
          </a:solidFill>
        </p:spPr>
        <p:txBody>
          <a:bodyPr wrap="square" rtlCol="0">
            <a:spAutoFit/>
          </a:bodyPr>
          <a:lstStyle/>
          <a:p>
            <a:pPr algn="r"/>
            <a:r>
              <a:rPr lang="en-GB" dirty="0"/>
              <a:t>10</a:t>
            </a:r>
          </a:p>
        </p:txBody>
      </p:sp>
      <p:sp>
        <p:nvSpPr>
          <p:cNvPr id="28" name="TextBox 27">
            <a:extLst>
              <a:ext uri="{FF2B5EF4-FFF2-40B4-BE49-F238E27FC236}">
                <a16:creationId xmlns:a16="http://schemas.microsoft.com/office/drawing/2014/main" id="{D1152CB8-1063-374A-A246-1A4CF4697341}"/>
              </a:ext>
            </a:extLst>
          </p:cNvPr>
          <p:cNvSpPr txBox="1"/>
          <p:nvPr/>
        </p:nvSpPr>
        <p:spPr>
          <a:xfrm>
            <a:off x="2844276" y="3423670"/>
            <a:ext cx="444172" cy="369332"/>
          </a:xfrm>
          <a:prstGeom prst="rect">
            <a:avLst/>
          </a:prstGeom>
          <a:solidFill>
            <a:schemeClr val="bg1"/>
          </a:solidFill>
        </p:spPr>
        <p:txBody>
          <a:bodyPr wrap="square" rtlCol="0">
            <a:spAutoFit/>
          </a:bodyPr>
          <a:lstStyle/>
          <a:p>
            <a:pPr algn="r"/>
            <a:r>
              <a:rPr lang="en-GB" dirty="0"/>
              <a:t>1</a:t>
            </a:r>
          </a:p>
        </p:txBody>
      </p:sp>
      <p:sp>
        <p:nvSpPr>
          <p:cNvPr id="29" name="TextBox 28">
            <a:extLst>
              <a:ext uri="{FF2B5EF4-FFF2-40B4-BE49-F238E27FC236}">
                <a16:creationId xmlns:a16="http://schemas.microsoft.com/office/drawing/2014/main" id="{7B372E75-B95C-2E48-828E-9A3DF89A3B8E}"/>
              </a:ext>
            </a:extLst>
          </p:cNvPr>
          <p:cNvSpPr txBox="1"/>
          <p:nvPr/>
        </p:nvSpPr>
        <p:spPr>
          <a:xfrm>
            <a:off x="2703641" y="4492411"/>
            <a:ext cx="584807" cy="369332"/>
          </a:xfrm>
          <a:prstGeom prst="rect">
            <a:avLst/>
          </a:prstGeom>
          <a:solidFill>
            <a:schemeClr val="bg1"/>
          </a:solidFill>
        </p:spPr>
        <p:txBody>
          <a:bodyPr wrap="square" rtlCol="0">
            <a:spAutoFit/>
          </a:bodyPr>
          <a:lstStyle/>
          <a:p>
            <a:pPr algn="r"/>
            <a:r>
              <a:rPr lang="en-GB" dirty="0"/>
              <a:t>0.1</a:t>
            </a:r>
          </a:p>
        </p:txBody>
      </p:sp>
      <p:sp>
        <p:nvSpPr>
          <p:cNvPr id="12" name="TextBox 11">
            <a:extLst>
              <a:ext uri="{FF2B5EF4-FFF2-40B4-BE49-F238E27FC236}">
                <a16:creationId xmlns:a16="http://schemas.microsoft.com/office/drawing/2014/main" id="{02BAE6DE-994D-6F4A-B302-45F1864F063D}"/>
              </a:ext>
            </a:extLst>
          </p:cNvPr>
          <p:cNvSpPr txBox="1"/>
          <p:nvPr/>
        </p:nvSpPr>
        <p:spPr>
          <a:xfrm>
            <a:off x="5718816" y="5382392"/>
            <a:ext cx="933269" cy="369332"/>
          </a:xfrm>
          <a:prstGeom prst="rect">
            <a:avLst/>
          </a:prstGeom>
          <a:noFill/>
        </p:spPr>
        <p:txBody>
          <a:bodyPr wrap="none" rtlCol="0">
            <a:spAutoFit/>
          </a:bodyPr>
          <a:lstStyle/>
          <a:p>
            <a:r>
              <a:rPr lang="en-GB" dirty="0"/>
              <a:t>Time (s)</a:t>
            </a:r>
          </a:p>
        </p:txBody>
      </p:sp>
      <p:pic>
        <p:nvPicPr>
          <p:cNvPr id="27" name="Picture 26" descr="Graphical user interface&#10;&#10;Description automatically generated">
            <a:extLst>
              <a:ext uri="{FF2B5EF4-FFF2-40B4-BE49-F238E27FC236}">
                <a16:creationId xmlns:a16="http://schemas.microsoft.com/office/drawing/2014/main" id="{1391BF64-36EE-914D-9852-F1206EA8AE35}"/>
              </a:ext>
            </a:extLst>
          </p:cNvPr>
          <p:cNvPicPr>
            <a:picLocks noChangeAspect="1"/>
          </p:cNvPicPr>
          <p:nvPr/>
        </p:nvPicPr>
        <p:blipFill rotWithShape="1">
          <a:blip r:embed="rId4"/>
          <a:srcRect l="5885" t="20863" r="5722" b="23497"/>
          <a:stretch/>
        </p:blipFill>
        <p:spPr>
          <a:xfrm>
            <a:off x="4084350" y="295899"/>
            <a:ext cx="3992850" cy="1397328"/>
          </a:xfrm>
          <a:prstGeom prst="rect">
            <a:avLst/>
          </a:prstGeom>
        </p:spPr>
      </p:pic>
      <p:cxnSp>
        <p:nvCxnSpPr>
          <p:cNvPr id="30" name="Straight Connector 29">
            <a:extLst>
              <a:ext uri="{FF2B5EF4-FFF2-40B4-BE49-F238E27FC236}">
                <a16:creationId xmlns:a16="http://schemas.microsoft.com/office/drawing/2014/main" id="{1D8B323C-9257-DA42-BC92-BFB8852EE693}"/>
              </a:ext>
            </a:extLst>
          </p:cNvPr>
          <p:cNvCxnSpPr>
            <a:cxnSpLocks/>
          </p:cNvCxnSpPr>
          <p:nvPr/>
        </p:nvCxnSpPr>
        <p:spPr>
          <a:xfrm>
            <a:off x="3145871" y="3909630"/>
            <a:ext cx="5823468" cy="0"/>
          </a:xfrm>
          <a:prstGeom prst="line">
            <a:avLst/>
          </a:prstGeom>
          <a:ln w="38100">
            <a:solidFill>
              <a:schemeClr val="accent3"/>
            </a:solidFill>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0B95BD90-9895-5D42-B261-D1DF9F69AFF0}"/>
              </a:ext>
            </a:extLst>
          </p:cNvPr>
          <p:cNvSpPr txBox="1"/>
          <p:nvPr/>
        </p:nvSpPr>
        <p:spPr>
          <a:xfrm>
            <a:off x="9008353" y="3812609"/>
            <a:ext cx="3136172" cy="369332"/>
          </a:xfrm>
          <a:prstGeom prst="rect">
            <a:avLst/>
          </a:prstGeom>
          <a:noFill/>
        </p:spPr>
        <p:txBody>
          <a:bodyPr wrap="square" rtlCol="0">
            <a:spAutoFit/>
          </a:bodyPr>
          <a:lstStyle/>
          <a:p>
            <a:r>
              <a:rPr lang="en-GB" dirty="0">
                <a:solidFill>
                  <a:schemeClr val="accent3"/>
                </a:solidFill>
              </a:rPr>
              <a:t>Predominant period = 0.507</a:t>
            </a:r>
          </a:p>
        </p:txBody>
      </p:sp>
      <p:sp>
        <p:nvSpPr>
          <p:cNvPr id="8" name="TextBox 7">
            <a:extLst>
              <a:ext uri="{FF2B5EF4-FFF2-40B4-BE49-F238E27FC236}">
                <a16:creationId xmlns:a16="http://schemas.microsoft.com/office/drawing/2014/main" id="{3BA666C0-B03C-9C49-AA8C-D620D8EF5472}"/>
              </a:ext>
            </a:extLst>
          </p:cNvPr>
          <p:cNvSpPr txBox="1"/>
          <p:nvPr/>
        </p:nvSpPr>
        <p:spPr>
          <a:xfrm>
            <a:off x="9006514" y="3535610"/>
            <a:ext cx="2353145" cy="646331"/>
          </a:xfrm>
          <a:prstGeom prst="rect">
            <a:avLst/>
          </a:prstGeom>
          <a:noFill/>
        </p:spPr>
        <p:txBody>
          <a:bodyPr wrap="none" rtlCol="0">
            <a:spAutoFit/>
          </a:bodyPr>
          <a:lstStyle/>
          <a:p>
            <a:r>
              <a:rPr lang="en-GB" dirty="0">
                <a:solidFill>
                  <a:schemeClr val="accent5"/>
                </a:solidFill>
              </a:rPr>
              <a:t>Average period = 0.689</a:t>
            </a:r>
          </a:p>
          <a:p>
            <a:endParaRPr lang="en-GB" dirty="0">
              <a:solidFill>
                <a:schemeClr val="accent5"/>
              </a:solidFill>
            </a:endParaRPr>
          </a:p>
        </p:txBody>
      </p:sp>
      <p:cxnSp>
        <p:nvCxnSpPr>
          <p:cNvPr id="31" name="Straight Connector 30">
            <a:extLst>
              <a:ext uri="{FF2B5EF4-FFF2-40B4-BE49-F238E27FC236}">
                <a16:creationId xmlns:a16="http://schemas.microsoft.com/office/drawing/2014/main" id="{4045640F-D82F-114C-82DE-62CA4427DAED}"/>
              </a:ext>
            </a:extLst>
          </p:cNvPr>
          <p:cNvCxnSpPr>
            <a:cxnSpLocks/>
          </p:cNvCxnSpPr>
          <p:nvPr/>
        </p:nvCxnSpPr>
        <p:spPr>
          <a:xfrm>
            <a:off x="3145871" y="3766829"/>
            <a:ext cx="5823468" cy="0"/>
          </a:xfrm>
          <a:prstGeom prst="line">
            <a:avLst/>
          </a:prstGeom>
          <a:ln w="38100">
            <a:solidFill>
              <a:schemeClr val="accent5"/>
            </a:solidFill>
          </a:ln>
        </p:spPr>
        <p:style>
          <a:lnRef idx="1">
            <a:schemeClr val="accent2"/>
          </a:lnRef>
          <a:fillRef idx="0">
            <a:schemeClr val="accent2"/>
          </a:fillRef>
          <a:effectRef idx="0">
            <a:schemeClr val="accent2"/>
          </a:effectRef>
          <a:fontRef idx="minor">
            <a:schemeClr val="tx1"/>
          </a:fontRef>
        </p:style>
      </p:cxnSp>
      <p:sp>
        <p:nvSpPr>
          <p:cNvPr id="32" name="Rectangle 31">
            <a:extLst>
              <a:ext uri="{FF2B5EF4-FFF2-40B4-BE49-F238E27FC236}">
                <a16:creationId xmlns:a16="http://schemas.microsoft.com/office/drawing/2014/main" id="{270ECEAD-0894-A44B-A164-A3292E1FA135}"/>
              </a:ext>
            </a:extLst>
          </p:cNvPr>
          <p:cNvSpPr/>
          <p:nvPr/>
        </p:nvSpPr>
        <p:spPr>
          <a:xfrm flipH="1">
            <a:off x="10315194" y="491155"/>
            <a:ext cx="1390021" cy="1217986"/>
          </a:xfrm>
          <a:prstGeom prst="rect">
            <a:avLst/>
          </a:prstGeom>
          <a:solidFill>
            <a:schemeClr val="accent3">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33" name="TextBox 32">
            <a:extLst>
              <a:ext uri="{FF2B5EF4-FFF2-40B4-BE49-F238E27FC236}">
                <a16:creationId xmlns:a16="http://schemas.microsoft.com/office/drawing/2014/main" id="{AC023C02-0FD1-C841-AFEC-ECBDB7696640}"/>
              </a:ext>
            </a:extLst>
          </p:cNvPr>
          <p:cNvSpPr txBox="1"/>
          <p:nvPr/>
        </p:nvSpPr>
        <p:spPr>
          <a:xfrm>
            <a:off x="11373255" y="1757012"/>
            <a:ext cx="884891" cy="369332"/>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Frequency (Hz)</a:t>
            </a:r>
          </a:p>
        </p:txBody>
      </p:sp>
      <p:grpSp>
        <p:nvGrpSpPr>
          <p:cNvPr id="34" name="Group 33">
            <a:extLst>
              <a:ext uri="{FF2B5EF4-FFF2-40B4-BE49-F238E27FC236}">
                <a16:creationId xmlns:a16="http://schemas.microsoft.com/office/drawing/2014/main" id="{BE18E8A8-CABA-694A-9CE0-2E8199CC6040}"/>
              </a:ext>
            </a:extLst>
          </p:cNvPr>
          <p:cNvGrpSpPr/>
          <p:nvPr/>
        </p:nvGrpSpPr>
        <p:grpSpPr>
          <a:xfrm flipH="1">
            <a:off x="9758589" y="117612"/>
            <a:ext cx="619575" cy="1584458"/>
            <a:chOff x="11781011" y="171309"/>
            <a:chExt cx="619575" cy="1584458"/>
          </a:xfrm>
        </p:grpSpPr>
        <p:cxnSp>
          <p:nvCxnSpPr>
            <p:cNvPr id="35" name="Straight Connector 34">
              <a:extLst>
                <a:ext uri="{FF2B5EF4-FFF2-40B4-BE49-F238E27FC236}">
                  <a16:creationId xmlns:a16="http://schemas.microsoft.com/office/drawing/2014/main" id="{8525719B-06DA-9F49-AEEF-425185EF87AF}"/>
                </a:ext>
              </a:extLst>
            </p:cNvPr>
            <p:cNvCxnSpPr>
              <a:cxnSpLocks/>
            </p:cNvCxnSpPr>
            <p:nvPr/>
          </p:nvCxnSpPr>
          <p:spPr>
            <a:xfrm>
              <a:off x="12212023" y="306727"/>
              <a:ext cx="0" cy="1449040"/>
            </a:xfrm>
            <a:prstGeom prst="line">
              <a:avLst/>
            </a:prstGeom>
            <a:noFill/>
            <a:ln w="38100">
              <a:solidFill>
                <a:schemeClr val="tx1"/>
              </a:solidFill>
              <a:headEnd type="arrow" w="sm" len="sm"/>
              <a:tailEnd type="none" w="sm" len="sm"/>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523BC05E-8740-9149-8C32-4AD30439DA2E}"/>
                </a:ext>
              </a:extLst>
            </p:cNvPr>
            <p:cNvSpPr txBox="1"/>
            <p:nvPr/>
          </p:nvSpPr>
          <p:spPr>
            <a:xfrm>
              <a:off x="11781011" y="171309"/>
              <a:ext cx="619575"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Gain (dB)</a:t>
              </a:r>
            </a:p>
          </p:txBody>
        </p:sp>
        <p:sp>
          <p:nvSpPr>
            <p:cNvPr id="37" name="TextBox 36">
              <a:extLst>
                <a:ext uri="{FF2B5EF4-FFF2-40B4-BE49-F238E27FC236}">
                  <a16:creationId xmlns:a16="http://schemas.microsoft.com/office/drawing/2014/main" id="{8C76D157-81C2-DB46-A9C0-D7DB3EE67A8E}"/>
                </a:ext>
              </a:extLst>
            </p:cNvPr>
            <p:cNvSpPr txBox="1"/>
            <p:nvPr/>
          </p:nvSpPr>
          <p:spPr>
            <a:xfrm>
              <a:off x="12253144" y="476965"/>
              <a:ext cx="68902"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a:t>
              </a:r>
            </a:p>
          </p:txBody>
        </p:sp>
      </p:grpSp>
      <p:sp>
        <p:nvSpPr>
          <p:cNvPr id="38" name="TextBox 37">
            <a:extLst>
              <a:ext uri="{FF2B5EF4-FFF2-40B4-BE49-F238E27FC236}">
                <a16:creationId xmlns:a16="http://schemas.microsoft.com/office/drawing/2014/main" id="{0BEB635C-B5BD-3445-B7D6-CB3EE1F21EC2}"/>
              </a:ext>
            </a:extLst>
          </p:cNvPr>
          <p:cNvSpPr txBox="1"/>
          <p:nvPr/>
        </p:nvSpPr>
        <p:spPr>
          <a:xfrm>
            <a:off x="10222415" y="1755337"/>
            <a:ext cx="555920"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0.25 Hz</a:t>
            </a:r>
          </a:p>
        </p:txBody>
      </p:sp>
      <p:cxnSp>
        <p:nvCxnSpPr>
          <p:cNvPr id="39" name="Straight Connector 38">
            <a:extLst>
              <a:ext uri="{FF2B5EF4-FFF2-40B4-BE49-F238E27FC236}">
                <a16:creationId xmlns:a16="http://schemas.microsoft.com/office/drawing/2014/main" id="{EE4EC2CA-B600-8E4C-BB78-19477A12C828}"/>
              </a:ext>
            </a:extLst>
          </p:cNvPr>
          <p:cNvCxnSpPr>
            <a:cxnSpLocks/>
          </p:cNvCxnSpPr>
          <p:nvPr/>
        </p:nvCxnSpPr>
        <p:spPr>
          <a:xfrm flipH="1">
            <a:off x="9887435" y="1703158"/>
            <a:ext cx="1871834" cy="0"/>
          </a:xfrm>
          <a:prstGeom prst="line">
            <a:avLst/>
          </a:prstGeom>
          <a:noFill/>
          <a:ln w="38100">
            <a:solidFill>
              <a:schemeClr val="tx1"/>
            </a:solidFill>
            <a:headEnd type="arrow" w="sm" len="sm"/>
            <a:tailEnd w="sm" len="sm"/>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D9AA8250-904F-A545-8497-C23979B08B02}"/>
              </a:ext>
            </a:extLst>
          </p:cNvPr>
          <p:cNvCxnSpPr>
            <a:cxnSpLocks/>
          </p:cNvCxnSpPr>
          <p:nvPr/>
        </p:nvCxnSpPr>
        <p:spPr>
          <a:xfrm flipH="1">
            <a:off x="10303555" y="491155"/>
            <a:ext cx="1415894" cy="0"/>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C3732927-D1FB-644F-9B7E-9BF044707168}"/>
              </a:ext>
            </a:extLst>
          </p:cNvPr>
          <p:cNvCxnSpPr>
            <a:cxnSpLocks/>
          </p:cNvCxnSpPr>
          <p:nvPr/>
        </p:nvCxnSpPr>
        <p:spPr>
          <a:xfrm flipH="1" flipV="1">
            <a:off x="10303555" y="490819"/>
            <a:ext cx="0" cy="1210893"/>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0C519AF1-EC1B-9F40-907B-9DFC44C94E54}"/>
              </a:ext>
            </a:extLst>
          </p:cNvPr>
          <p:cNvSpPr txBox="1"/>
          <p:nvPr/>
        </p:nvSpPr>
        <p:spPr>
          <a:xfrm flipH="1">
            <a:off x="10434353" y="974632"/>
            <a:ext cx="590339" cy="369332"/>
          </a:xfrm>
          <a:prstGeom prst="rect">
            <a:avLst/>
          </a:prstGeom>
          <a:noFill/>
        </p:spPr>
        <p:txBody>
          <a:bodyPr wrap="square" lIns="0" tIns="0" rIns="0" bIns="0" rtlCol="0">
            <a:spAutoFit/>
          </a:bodyPr>
          <a:lstStyle/>
          <a:p>
            <a:pPr algn="r"/>
            <a:r>
              <a:rPr lang="en-GB" sz="1200" dirty="0">
                <a:latin typeface="Calibri Light" panose="020F0302020204030204" pitchFamily="34" charset="0"/>
                <a:cs typeface="Calibri Light" panose="020F0302020204030204" pitchFamily="34" charset="0"/>
              </a:rPr>
              <a:t>Ideal response</a:t>
            </a:r>
          </a:p>
        </p:txBody>
      </p:sp>
    </p:spTree>
    <p:extLst>
      <p:ext uri="{BB962C8B-B14F-4D97-AF65-F5344CB8AC3E}">
        <p14:creationId xmlns:p14="http://schemas.microsoft.com/office/powerpoint/2010/main" val="257213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B4D8-8A23-294B-B836-BEE086E361E9}"/>
              </a:ext>
            </a:extLst>
          </p:cNvPr>
          <p:cNvSpPr>
            <a:spLocks noGrp="1"/>
          </p:cNvSpPr>
          <p:nvPr>
            <p:ph type="title"/>
          </p:nvPr>
        </p:nvSpPr>
        <p:spPr>
          <a:xfrm>
            <a:off x="133620" y="92756"/>
            <a:ext cx="11625649" cy="1325563"/>
          </a:xfrm>
        </p:spPr>
        <p:txBody>
          <a:bodyPr/>
          <a:lstStyle/>
          <a:p>
            <a:r>
              <a:rPr lang="en-GB" i="0" dirty="0"/>
              <a:t>SPECTROGRAM</a:t>
            </a:r>
          </a:p>
        </p:txBody>
      </p:sp>
      <p:sp>
        <p:nvSpPr>
          <p:cNvPr id="58" name="Parallelogram 57">
            <a:extLst>
              <a:ext uri="{FF2B5EF4-FFF2-40B4-BE49-F238E27FC236}">
                <a16:creationId xmlns:a16="http://schemas.microsoft.com/office/drawing/2014/main" id="{28861107-23D2-3849-B189-1E9CEFE01A6A}"/>
              </a:ext>
            </a:extLst>
          </p:cNvPr>
          <p:cNvSpPr/>
          <p:nvPr/>
        </p:nvSpPr>
        <p:spPr>
          <a:xfrm>
            <a:off x="10789735" y="5473514"/>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E62BA316-C638-C64A-9C86-3B705CBDBCD1}"/>
              </a:ext>
            </a:extLst>
          </p:cNvPr>
          <p:cNvSpPr txBox="1"/>
          <p:nvPr/>
        </p:nvSpPr>
        <p:spPr>
          <a:xfrm rot="18335671">
            <a:off x="10755161" y="6214821"/>
            <a:ext cx="1208997" cy="369332"/>
          </a:xfrm>
          <a:prstGeom prst="rect">
            <a:avLst/>
          </a:prstGeom>
          <a:noFill/>
        </p:spPr>
        <p:txBody>
          <a:bodyPr wrap="square" rtlCol="0">
            <a:spAutoFit/>
          </a:bodyPr>
          <a:lstStyle/>
          <a:p>
            <a:r>
              <a:rPr lang="en-US" b="1" dirty="0"/>
              <a:t>Meaning</a:t>
            </a:r>
          </a:p>
        </p:txBody>
      </p:sp>
      <p:pic>
        <p:nvPicPr>
          <p:cNvPr id="4" name="Picture 3" descr="Chart, histogram&#10;&#10;Description automatically generated">
            <a:extLst>
              <a:ext uri="{FF2B5EF4-FFF2-40B4-BE49-F238E27FC236}">
                <a16:creationId xmlns:a16="http://schemas.microsoft.com/office/drawing/2014/main" id="{83FB4F39-E5EB-ED48-BB5C-E22162708FE3}"/>
              </a:ext>
            </a:extLst>
          </p:cNvPr>
          <p:cNvPicPr>
            <a:picLocks noChangeAspect="1"/>
          </p:cNvPicPr>
          <p:nvPr/>
        </p:nvPicPr>
        <p:blipFill rotWithShape="1">
          <a:blip r:embed="rId3"/>
          <a:srcRect l="8557" t="7699" r="7508" b="12102"/>
          <a:stretch/>
        </p:blipFill>
        <p:spPr>
          <a:xfrm>
            <a:off x="3032803" y="2382603"/>
            <a:ext cx="6203961" cy="3687078"/>
          </a:xfrm>
          <a:prstGeom prst="rect">
            <a:avLst/>
          </a:prstGeom>
        </p:spPr>
      </p:pic>
      <p:cxnSp>
        <p:nvCxnSpPr>
          <p:cNvPr id="7" name="Straight Connector 6">
            <a:extLst>
              <a:ext uri="{FF2B5EF4-FFF2-40B4-BE49-F238E27FC236}">
                <a16:creationId xmlns:a16="http://schemas.microsoft.com/office/drawing/2014/main" id="{3E2952DE-3866-C240-B8D4-DD6E992766D3}"/>
              </a:ext>
            </a:extLst>
          </p:cNvPr>
          <p:cNvCxnSpPr>
            <a:cxnSpLocks/>
          </p:cNvCxnSpPr>
          <p:nvPr/>
        </p:nvCxnSpPr>
        <p:spPr>
          <a:xfrm flipV="1">
            <a:off x="4293704" y="2611203"/>
            <a:ext cx="0" cy="3432313"/>
          </a:xfrm>
          <a:prstGeom prst="line">
            <a:avLst/>
          </a:prstGeom>
          <a:ln w="3810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74124E75-8A20-EC45-8CBB-5279ECECB514}"/>
              </a:ext>
            </a:extLst>
          </p:cNvPr>
          <p:cNvCxnSpPr>
            <a:cxnSpLocks/>
          </p:cNvCxnSpPr>
          <p:nvPr/>
        </p:nvCxnSpPr>
        <p:spPr>
          <a:xfrm flipV="1">
            <a:off x="8077200" y="2611203"/>
            <a:ext cx="0" cy="3432313"/>
          </a:xfrm>
          <a:prstGeom prst="line">
            <a:avLst/>
          </a:prstGeom>
          <a:ln w="38100">
            <a:solidFill>
              <a:schemeClr val="bg1"/>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AEE9A1E8-6A2C-E54C-ACCC-9509A1DC1357}"/>
              </a:ext>
            </a:extLst>
          </p:cNvPr>
          <p:cNvSpPr txBox="1"/>
          <p:nvPr/>
        </p:nvSpPr>
        <p:spPr>
          <a:xfrm>
            <a:off x="4084350" y="5889315"/>
            <a:ext cx="418704" cy="646331"/>
          </a:xfrm>
          <a:prstGeom prst="rect">
            <a:avLst/>
          </a:prstGeom>
          <a:solidFill>
            <a:schemeClr val="bg1"/>
          </a:solidFill>
        </p:spPr>
        <p:txBody>
          <a:bodyPr wrap="none" rtlCol="0">
            <a:spAutoFit/>
          </a:bodyPr>
          <a:lstStyle/>
          <a:p>
            <a:pPr algn="ctr"/>
            <a:r>
              <a:rPr lang="en-GB" dirty="0"/>
              <a:t>0</a:t>
            </a:r>
          </a:p>
          <a:p>
            <a:pPr algn="ctr"/>
            <a:r>
              <a:rPr lang="en-GB" dirty="0"/>
              <a:t>=P</a:t>
            </a:r>
          </a:p>
        </p:txBody>
      </p:sp>
      <p:sp>
        <p:nvSpPr>
          <p:cNvPr id="20" name="TextBox 19">
            <a:extLst>
              <a:ext uri="{FF2B5EF4-FFF2-40B4-BE49-F238E27FC236}">
                <a16:creationId xmlns:a16="http://schemas.microsoft.com/office/drawing/2014/main" id="{9EBE0A22-FCF3-A84E-AA35-D27782D116F7}"/>
              </a:ext>
            </a:extLst>
          </p:cNvPr>
          <p:cNvSpPr txBox="1"/>
          <p:nvPr/>
        </p:nvSpPr>
        <p:spPr>
          <a:xfrm>
            <a:off x="5103455" y="5911420"/>
            <a:ext cx="301686" cy="369332"/>
          </a:xfrm>
          <a:prstGeom prst="rect">
            <a:avLst/>
          </a:prstGeom>
          <a:solidFill>
            <a:schemeClr val="bg1"/>
          </a:solidFill>
        </p:spPr>
        <p:txBody>
          <a:bodyPr wrap="none" rtlCol="0">
            <a:spAutoFit/>
          </a:bodyPr>
          <a:lstStyle/>
          <a:p>
            <a:r>
              <a:rPr lang="en-GB" dirty="0"/>
              <a:t>1</a:t>
            </a:r>
          </a:p>
        </p:txBody>
      </p:sp>
      <p:sp>
        <p:nvSpPr>
          <p:cNvPr id="21" name="TextBox 20">
            <a:extLst>
              <a:ext uri="{FF2B5EF4-FFF2-40B4-BE49-F238E27FC236}">
                <a16:creationId xmlns:a16="http://schemas.microsoft.com/office/drawing/2014/main" id="{3F46AD8D-854A-CC45-9F18-D1393C8E5DC8}"/>
              </a:ext>
            </a:extLst>
          </p:cNvPr>
          <p:cNvSpPr txBox="1"/>
          <p:nvPr/>
        </p:nvSpPr>
        <p:spPr>
          <a:xfrm>
            <a:off x="6034608" y="5911420"/>
            <a:ext cx="301686" cy="369332"/>
          </a:xfrm>
          <a:prstGeom prst="rect">
            <a:avLst/>
          </a:prstGeom>
          <a:solidFill>
            <a:schemeClr val="bg1"/>
          </a:solidFill>
        </p:spPr>
        <p:txBody>
          <a:bodyPr wrap="none" rtlCol="0">
            <a:spAutoFit/>
          </a:bodyPr>
          <a:lstStyle/>
          <a:p>
            <a:r>
              <a:rPr lang="en-GB" dirty="0"/>
              <a:t>2</a:t>
            </a:r>
          </a:p>
        </p:txBody>
      </p:sp>
      <p:sp>
        <p:nvSpPr>
          <p:cNvPr id="22" name="TextBox 21">
            <a:extLst>
              <a:ext uri="{FF2B5EF4-FFF2-40B4-BE49-F238E27FC236}">
                <a16:creationId xmlns:a16="http://schemas.microsoft.com/office/drawing/2014/main" id="{E7031C4F-0671-CC49-BCCB-43DBE130878B}"/>
              </a:ext>
            </a:extLst>
          </p:cNvPr>
          <p:cNvSpPr txBox="1"/>
          <p:nvPr/>
        </p:nvSpPr>
        <p:spPr>
          <a:xfrm>
            <a:off x="6980482" y="5917536"/>
            <a:ext cx="301686" cy="369332"/>
          </a:xfrm>
          <a:prstGeom prst="rect">
            <a:avLst/>
          </a:prstGeom>
          <a:solidFill>
            <a:schemeClr val="bg1"/>
          </a:solidFill>
        </p:spPr>
        <p:txBody>
          <a:bodyPr wrap="none" rtlCol="0">
            <a:spAutoFit/>
          </a:bodyPr>
          <a:lstStyle/>
          <a:p>
            <a:r>
              <a:rPr lang="en-GB" dirty="0"/>
              <a:t>3</a:t>
            </a:r>
          </a:p>
        </p:txBody>
      </p:sp>
      <p:sp>
        <p:nvSpPr>
          <p:cNvPr id="23" name="TextBox 22">
            <a:extLst>
              <a:ext uri="{FF2B5EF4-FFF2-40B4-BE49-F238E27FC236}">
                <a16:creationId xmlns:a16="http://schemas.microsoft.com/office/drawing/2014/main" id="{14506372-7434-3C44-AA5A-C084953A239D}"/>
              </a:ext>
            </a:extLst>
          </p:cNvPr>
          <p:cNvSpPr txBox="1"/>
          <p:nvPr/>
        </p:nvSpPr>
        <p:spPr>
          <a:xfrm>
            <a:off x="7926357" y="5911420"/>
            <a:ext cx="301686" cy="369332"/>
          </a:xfrm>
          <a:prstGeom prst="rect">
            <a:avLst/>
          </a:prstGeom>
          <a:solidFill>
            <a:schemeClr val="bg1"/>
          </a:solidFill>
        </p:spPr>
        <p:txBody>
          <a:bodyPr wrap="none" rtlCol="0">
            <a:spAutoFit/>
          </a:bodyPr>
          <a:lstStyle/>
          <a:p>
            <a:r>
              <a:rPr lang="en-GB" dirty="0"/>
              <a:t>4</a:t>
            </a:r>
          </a:p>
        </p:txBody>
      </p:sp>
      <p:sp>
        <p:nvSpPr>
          <p:cNvPr id="24" name="TextBox 23">
            <a:extLst>
              <a:ext uri="{FF2B5EF4-FFF2-40B4-BE49-F238E27FC236}">
                <a16:creationId xmlns:a16="http://schemas.microsoft.com/office/drawing/2014/main" id="{4EB128C0-9725-094E-9E7F-9B2B3566DBA3}"/>
              </a:ext>
            </a:extLst>
          </p:cNvPr>
          <p:cNvSpPr txBox="1"/>
          <p:nvPr/>
        </p:nvSpPr>
        <p:spPr>
          <a:xfrm>
            <a:off x="8857510" y="5902786"/>
            <a:ext cx="301686" cy="369332"/>
          </a:xfrm>
          <a:prstGeom prst="rect">
            <a:avLst/>
          </a:prstGeom>
          <a:solidFill>
            <a:schemeClr val="bg1"/>
          </a:solidFill>
        </p:spPr>
        <p:txBody>
          <a:bodyPr wrap="none" rtlCol="0">
            <a:spAutoFit/>
          </a:bodyPr>
          <a:lstStyle/>
          <a:p>
            <a:r>
              <a:rPr lang="en-GB" dirty="0"/>
              <a:t>5</a:t>
            </a:r>
          </a:p>
        </p:txBody>
      </p:sp>
      <p:sp>
        <p:nvSpPr>
          <p:cNvPr id="25" name="TextBox 24">
            <a:extLst>
              <a:ext uri="{FF2B5EF4-FFF2-40B4-BE49-F238E27FC236}">
                <a16:creationId xmlns:a16="http://schemas.microsoft.com/office/drawing/2014/main" id="{E593BF36-0182-9046-9668-D4050F7E1892}"/>
              </a:ext>
            </a:extLst>
          </p:cNvPr>
          <p:cNvSpPr txBox="1"/>
          <p:nvPr/>
        </p:nvSpPr>
        <p:spPr>
          <a:xfrm>
            <a:off x="3204348" y="5911420"/>
            <a:ext cx="372218" cy="369332"/>
          </a:xfrm>
          <a:prstGeom prst="rect">
            <a:avLst/>
          </a:prstGeom>
          <a:solidFill>
            <a:schemeClr val="bg1"/>
          </a:solidFill>
        </p:spPr>
        <p:txBody>
          <a:bodyPr wrap="none" rtlCol="0">
            <a:spAutoFit/>
          </a:bodyPr>
          <a:lstStyle/>
          <a:p>
            <a:r>
              <a:rPr lang="en-GB" dirty="0"/>
              <a:t>-1</a:t>
            </a:r>
          </a:p>
        </p:txBody>
      </p:sp>
      <p:sp>
        <p:nvSpPr>
          <p:cNvPr id="10" name="TextBox 9">
            <a:extLst>
              <a:ext uri="{FF2B5EF4-FFF2-40B4-BE49-F238E27FC236}">
                <a16:creationId xmlns:a16="http://schemas.microsoft.com/office/drawing/2014/main" id="{48C5FFFD-9A06-444C-9BDF-B7878BBB7DD5}"/>
              </a:ext>
            </a:extLst>
          </p:cNvPr>
          <p:cNvSpPr txBox="1"/>
          <p:nvPr/>
        </p:nvSpPr>
        <p:spPr>
          <a:xfrm rot="16200000">
            <a:off x="1861859" y="4141428"/>
            <a:ext cx="1595501" cy="369332"/>
          </a:xfrm>
          <a:prstGeom prst="rect">
            <a:avLst/>
          </a:prstGeom>
          <a:solidFill>
            <a:schemeClr val="bg1"/>
          </a:solidFill>
        </p:spPr>
        <p:txBody>
          <a:bodyPr wrap="none" rtlCol="0">
            <a:spAutoFit/>
          </a:bodyPr>
          <a:lstStyle/>
          <a:p>
            <a:r>
              <a:rPr lang="en-GB" dirty="0"/>
              <a:t>Frequency (Hz)</a:t>
            </a:r>
          </a:p>
        </p:txBody>
      </p:sp>
      <p:sp>
        <p:nvSpPr>
          <p:cNvPr id="11" name="TextBox 10">
            <a:extLst>
              <a:ext uri="{FF2B5EF4-FFF2-40B4-BE49-F238E27FC236}">
                <a16:creationId xmlns:a16="http://schemas.microsoft.com/office/drawing/2014/main" id="{BFEB3EA1-A48E-CE4B-9995-1D1602AF6394}"/>
              </a:ext>
            </a:extLst>
          </p:cNvPr>
          <p:cNvSpPr txBox="1"/>
          <p:nvPr/>
        </p:nvSpPr>
        <p:spPr>
          <a:xfrm>
            <a:off x="2849217" y="3219374"/>
            <a:ext cx="444172" cy="369332"/>
          </a:xfrm>
          <a:prstGeom prst="rect">
            <a:avLst/>
          </a:prstGeom>
          <a:solidFill>
            <a:schemeClr val="bg1"/>
          </a:solidFill>
        </p:spPr>
        <p:txBody>
          <a:bodyPr wrap="square" rtlCol="0">
            <a:spAutoFit/>
          </a:bodyPr>
          <a:lstStyle/>
          <a:p>
            <a:pPr algn="r"/>
            <a:r>
              <a:rPr lang="en-GB" dirty="0"/>
              <a:t>10</a:t>
            </a:r>
          </a:p>
        </p:txBody>
      </p:sp>
      <p:sp>
        <p:nvSpPr>
          <p:cNvPr id="28" name="TextBox 27">
            <a:extLst>
              <a:ext uri="{FF2B5EF4-FFF2-40B4-BE49-F238E27FC236}">
                <a16:creationId xmlns:a16="http://schemas.microsoft.com/office/drawing/2014/main" id="{D1152CB8-1063-374A-A246-1A4CF4697341}"/>
              </a:ext>
            </a:extLst>
          </p:cNvPr>
          <p:cNvSpPr txBox="1"/>
          <p:nvPr/>
        </p:nvSpPr>
        <p:spPr>
          <a:xfrm>
            <a:off x="2844276" y="4322030"/>
            <a:ext cx="444172" cy="369332"/>
          </a:xfrm>
          <a:prstGeom prst="rect">
            <a:avLst/>
          </a:prstGeom>
          <a:solidFill>
            <a:schemeClr val="bg1"/>
          </a:solidFill>
        </p:spPr>
        <p:txBody>
          <a:bodyPr wrap="square" rtlCol="0">
            <a:spAutoFit/>
          </a:bodyPr>
          <a:lstStyle/>
          <a:p>
            <a:pPr algn="r"/>
            <a:r>
              <a:rPr lang="en-GB" dirty="0"/>
              <a:t>1</a:t>
            </a:r>
          </a:p>
        </p:txBody>
      </p:sp>
      <p:sp>
        <p:nvSpPr>
          <p:cNvPr id="29" name="TextBox 28">
            <a:extLst>
              <a:ext uri="{FF2B5EF4-FFF2-40B4-BE49-F238E27FC236}">
                <a16:creationId xmlns:a16="http://schemas.microsoft.com/office/drawing/2014/main" id="{7B372E75-B95C-2E48-828E-9A3DF89A3B8E}"/>
              </a:ext>
            </a:extLst>
          </p:cNvPr>
          <p:cNvSpPr txBox="1"/>
          <p:nvPr/>
        </p:nvSpPr>
        <p:spPr>
          <a:xfrm>
            <a:off x="2703641" y="5390771"/>
            <a:ext cx="584807" cy="369332"/>
          </a:xfrm>
          <a:prstGeom prst="rect">
            <a:avLst/>
          </a:prstGeom>
          <a:solidFill>
            <a:schemeClr val="bg1"/>
          </a:solidFill>
        </p:spPr>
        <p:txBody>
          <a:bodyPr wrap="square" rtlCol="0">
            <a:spAutoFit/>
          </a:bodyPr>
          <a:lstStyle/>
          <a:p>
            <a:pPr algn="r"/>
            <a:r>
              <a:rPr lang="en-GB" dirty="0"/>
              <a:t>0.1</a:t>
            </a:r>
          </a:p>
        </p:txBody>
      </p:sp>
      <p:sp>
        <p:nvSpPr>
          <p:cNvPr id="12" name="TextBox 11">
            <a:extLst>
              <a:ext uri="{FF2B5EF4-FFF2-40B4-BE49-F238E27FC236}">
                <a16:creationId xmlns:a16="http://schemas.microsoft.com/office/drawing/2014/main" id="{02BAE6DE-994D-6F4A-B302-45F1864F063D}"/>
              </a:ext>
            </a:extLst>
          </p:cNvPr>
          <p:cNvSpPr txBox="1"/>
          <p:nvPr/>
        </p:nvSpPr>
        <p:spPr>
          <a:xfrm>
            <a:off x="5718816" y="6280752"/>
            <a:ext cx="933269" cy="369332"/>
          </a:xfrm>
          <a:prstGeom prst="rect">
            <a:avLst/>
          </a:prstGeom>
          <a:noFill/>
        </p:spPr>
        <p:txBody>
          <a:bodyPr wrap="none" rtlCol="0">
            <a:spAutoFit/>
          </a:bodyPr>
          <a:lstStyle/>
          <a:p>
            <a:r>
              <a:rPr lang="en-GB" dirty="0"/>
              <a:t>Time (s)</a:t>
            </a:r>
          </a:p>
        </p:txBody>
      </p:sp>
      <p:pic>
        <p:nvPicPr>
          <p:cNvPr id="14" name="Picture 13" descr="Graphical user interface&#10;&#10;Description automatically generated">
            <a:extLst>
              <a:ext uri="{FF2B5EF4-FFF2-40B4-BE49-F238E27FC236}">
                <a16:creationId xmlns:a16="http://schemas.microsoft.com/office/drawing/2014/main" id="{AC979AA4-58A4-4E49-9AE9-41C29D53F5FD}"/>
              </a:ext>
            </a:extLst>
          </p:cNvPr>
          <p:cNvPicPr>
            <a:picLocks noChangeAspect="1"/>
          </p:cNvPicPr>
          <p:nvPr/>
        </p:nvPicPr>
        <p:blipFill rotWithShape="1">
          <a:blip r:embed="rId4"/>
          <a:srcRect l="5885" t="20863" r="5722" b="23497"/>
          <a:stretch/>
        </p:blipFill>
        <p:spPr>
          <a:xfrm>
            <a:off x="4084350" y="886201"/>
            <a:ext cx="3992850" cy="1397328"/>
          </a:xfrm>
          <a:prstGeom prst="rect">
            <a:avLst/>
          </a:prstGeom>
        </p:spPr>
      </p:pic>
      <p:pic>
        <p:nvPicPr>
          <p:cNvPr id="5" name="Picture 4" descr="Graphical user interface, chart, line chart&#10;&#10;Description automatically generated">
            <a:extLst>
              <a:ext uri="{FF2B5EF4-FFF2-40B4-BE49-F238E27FC236}">
                <a16:creationId xmlns:a16="http://schemas.microsoft.com/office/drawing/2014/main" id="{564080FB-21C3-014E-B3A1-A3067053AAF0}"/>
              </a:ext>
            </a:extLst>
          </p:cNvPr>
          <p:cNvPicPr>
            <a:picLocks noChangeAspect="1"/>
          </p:cNvPicPr>
          <p:nvPr/>
        </p:nvPicPr>
        <p:blipFill rotWithShape="1">
          <a:blip r:embed="rId5"/>
          <a:srcRect l="5238" t="11643" r="7832" b="15089"/>
          <a:stretch/>
        </p:blipFill>
        <p:spPr>
          <a:xfrm rot="16200000">
            <a:off x="59307" y="3092403"/>
            <a:ext cx="2892938" cy="1938340"/>
          </a:xfrm>
          <a:prstGeom prst="rect">
            <a:avLst/>
          </a:prstGeom>
        </p:spPr>
      </p:pic>
      <p:cxnSp>
        <p:nvCxnSpPr>
          <p:cNvPr id="31" name="Straight Connector 30">
            <a:extLst>
              <a:ext uri="{FF2B5EF4-FFF2-40B4-BE49-F238E27FC236}">
                <a16:creationId xmlns:a16="http://schemas.microsoft.com/office/drawing/2014/main" id="{E442D494-C0E0-3F4D-A569-82329BB13558}"/>
              </a:ext>
            </a:extLst>
          </p:cNvPr>
          <p:cNvCxnSpPr>
            <a:cxnSpLocks/>
          </p:cNvCxnSpPr>
          <p:nvPr/>
        </p:nvCxnSpPr>
        <p:spPr>
          <a:xfrm flipH="1">
            <a:off x="463826" y="3428552"/>
            <a:ext cx="80175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94A9B73-C44B-624B-BFB7-206C565841BA}"/>
              </a:ext>
            </a:extLst>
          </p:cNvPr>
          <p:cNvCxnSpPr>
            <a:cxnSpLocks/>
          </p:cNvCxnSpPr>
          <p:nvPr/>
        </p:nvCxnSpPr>
        <p:spPr>
          <a:xfrm flipH="1">
            <a:off x="463826" y="4491292"/>
            <a:ext cx="80175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6BBB692-8EE0-F74E-8237-1195B5929301}"/>
              </a:ext>
            </a:extLst>
          </p:cNvPr>
          <p:cNvCxnSpPr>
            <a:cxnSpLocks/>
          </p:cNvCxnSpPr>
          <p:nvPr/>
        </p:nvCxnSpPr>
        <p:spPr>
          <a:xfrm flipH="1">
            <a:off x="463826" y="3908196"/>
            <a:ext cx="80175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2A5C202-3B38-1149-9CBD-8FC6F13E194A}"/>
              </a:ext>
            </a:extLst>
          </p:cNvPr>
          <p:cNvCxnSpPr>
            <a:cxnSpLocks/>
          </p:cNvCxnSpPr>
          <p:nvPr/>
        </p:nvCxnSpPr>
        <p:spPr>
          <a:xfrm flipH="1">
            <a:off x="463826" y="4173240"/>
            <a:ext cx="80175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2270875-1A39-7346-9815-DCDC016ECAF0}"/>
              </a:ext>
            </a:extLst>
          </p:cNvPr>
          <p:cNvCxnSpPr>
            <a:cxnSpLocks/>
          </p:cNvCxnSpPr>
          <p:nvPr/>
        </p:nvCxnSpPr>
        <p:spPr>
          <a:xfrm>
            <a:off x="3264218" y="4821306"/>
            <a:ext cx="5823468" cy="0"/>
          </a:xfrm>
          <a:prstGeom prst="line">
            <a:avLst/>
          </a:prstGeom>
          <a:ln w="38100">
            <a:solidFill>
              <a:schemeClr val="accent3"/>
            </a:solidFill>
          </a:ln>
        </p:spPr>
        <p:style>
          <a:lnRef idx="1">
            <a:schemeClr val="accent2"/>
          </a:lnRef>
          <a:fillRef idx="0">
            <a:schemeClr val="accent2"/>
          </a:fillRef>
          <a:effectRef idx="0">
            <a:schemeClr val="accent2"/>
          </a:effectRef>
          <a:fontRef idx="minor">
            <a:schemeClr val="tx1"/>
          </a:fontRef>
        </p:style>
      </p:cxnSp>
      <p:sp>
        <p:nvSpPr>
          <p:cNvPr id="34" name="TextBox 33">
            <a:extLst>
              <a:ext uri="{FF2B5EF4-FFF2-40B4-BE49-F238E27FC236}">
                <a16:creationId xmlns:a16="http://schemas.microsoft.com/office/drawing/2014/main" id="{BFD76A38-FAEE-F843-B0CC-6573ADDD93A5}"/>
              </a:ext>
            </a:extLst>
          </p:cNvPr>
          <p:cNvSpPr txBox="1"/>
          <p:nvPr/>
        </p:nvSpPr>
        <p:spPr>
          <a:xfrm>
            <a:off x="9113241" y="4706391"/>
            <a:ext cx="3136172" cy="369332"/>
          </a:xfrm>
          <a:prstGeom prst="rect">
            <a:avLst/>
          </a:prstGeom>
          <a:noFill/>
        </p:spPr>
        <p:txBody>
          <a:bodyPr wrap="square" rtlCol="0">
            <a:spAutoFit/>
          </a:bodyPr>
          <a:lstStyle/>
          <a:p>
            <a:r>
              <a:rPr lang="en-GB" dirty="0">
                <a:solidFill>
                  <a:schemeClr val="accent3"/>
                </a:solidFill>
              </a:rPr>
              <a:t>Predominant period = 0.507</a:t>
            </a:r>
          </a:p>
        </p:txBody>
      </p:sp>
      <p:sp>
        <p:nvSpPr>
          <p:cNvPr id="35" name="TextBox 34">
            <a:extLst>
              <a:ext uri="{FF2B5EF4-FFF2-40B4-BE49-F238E27FC236}">
                <a16:creationId xmlns:a16="http://schemas.microsoft.com/office/drawing/2014/main" id="{EE2EB6B9-19DC-9448-9E87-FE17720FD4E7}"/>
              </a:ext>
            </a:extLst>
          </p:cNvPr>
          <p:cNvSpPr txBox="1"/>
          <p:nvPr/>
        </p:nvSpPr>
        <p:spPr>
          <a:xfrm>
            <a:off x="9113241" y="4445520"/>
            <a:ext cx="2353145" cy="646331"/>
          </a:xfrm>
          <a:prstGeom prst="rect">
            <a:avLst/>
          </a:prstGeom>
          <a:noFill/>
        </p:spPr>
        <p:txBody>
          <a:bodyPr wrap="none" rtlCol="0">
            <a:spAutoFit/>
          </a:bodyPr>
          <a:lstStyle/>
          <a:p>
            <a:r>
              <a:rPr lang="en-GB" dirty="0">
                <a:solidFill>
                  <a:schemeClr val="accent5"/>
                </a:solidFill>
              </a:rPr>
              <a:t>Average period = 0.689</a:t>
            </a:r>
          </a:p>
          <a:p>
            <a:endParaRPr lang="en-GB" dirty="0">
              <a:solidFill>
                <a:schemeClr val="accent5"/>
              </a:solidFill>
            </a:endParaRPr>
          </a:p>
        </p:txBody>
      </p:sp>
      <p:cxnSp>
        <p:nvCxnSpPr>
          <p:cNvPr id="37" name="Straight Connector 36">
            <a:extLst>
              <a:ext uri="{FF2B5EF4-FFF2-40B4-BE49-F238E27FC236}">
                <a16:creationId xmlns:a16="http://schemas.microsoft.com/office/drawing/2014/main" id="{8636C1FD-D1CF-D043-A86A-4FBF59F2AB18}"/>
              </a:ext>
            </a:extLst>
          </p:cNvPr>
          <p:cNvCxnSpPr>
            <a:cxnSpLocks/>
          </p:cNvCxnSpPr>
          <p:nvPr/>
        </p:nvCxnSpPr>
        <p:spPr>
          <a:xfrm>
            <a:off x="3264218" y="4664105"/>
            <a:ext cx="5823468" cy="0"/>
          </a:xfrm>
          <a:prstGeom prst="line">
            <a:avLst/>
          </a:prstGeom>
          <a:ln w="38100">
            <a:solidFill>
              <a:schemeClr val="accent5"/>
            </a:solidFill>
          </a:ln>
        </p:spPr>
        <p:style>
          <a:lnRef idx="1">
            <a:schemeClr val="accent2"/>
          </a:lnRef>
          <a:fillRef idx="0">
            <a:schemeClr val="accent2"/>
          </a:fillRef>
          <a:effectRef idx="0">
            <a:schemeClr val="accent2"/>
          </a:effectRef>
          <a:fontRef idx="minor">
            <a:schemeClr val="tx1"/>
          </a:fontRef>
        </p:style>
      </p:cxnSp>
      <p:sp>
        <p:nvSpPr>
          <p:cNvPr id="38" name="Rectangle 37">
            <a:extLst>
              <a:ext uri="{FF2B5EF4-FFF2-40B4-BE49-F238E27FC236}">
                <a16:creationId xmlns:a16="http://schemas.microsoft.com/office/drawing/2014/main" id="{32A2D547-826B-224F-A167-5AE9172817C4}"/>
              </a:ext>
            </a:extLst>
          </p:cNvPr>
          <p:cNvSpPr/>
          <p:nvPr/>
        </p:nvSpPr>
        <p:spPr>
          <a:xfrm flipH="1">
            <a:off x="10315194" y="491155"/>
            <a:ext cx="1390021" cy="1217986"/>
          </a:xfrm>
          <a:prstGeom prst="rect">
            <a:avLst/>
          </a:prstGeom>
          <a:solidFill>
            <a:schemeClr val="accent3">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39" name="TextBox 38">
            <a:extLst>
              <a:ext uri="{FF2B5EF4-FFF2-40B4-BE49-F238E27FC236}">
                <a16:creationId xmlns:a16="http://schemas.microsoft.com/office/drawing/2014/main" id="{6274B7DE-D2CE-804D-A9A9-D318A49862F1}"/>
              </a:ext>
            </a:extLst>
          </p:cNvPr>
          <p:cNvSpPr txBox="1"/>
          <p:nvPr/>
        </p:nvSpPr>
        <p:spPr>
          <a:xfrm>
            <a:off x="11373255" y="1757012"/>
            <a:ext cx="884891" cy="369332"/>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Frequency (Hz)</a:t>
            </a:r>
          </a:p>
        </p:txBody>
      </p:sp>
      <p:grpSp>
        <p:nvGrpSpPr>
          <p:cNvPr id="40" name="Group 39">
            <a:extLst>
              <a:ext uri="{FF2B5EF4-FFF2-40B4-BE49-F238E27FC236}">
                <a16:creationId xmlns:a16="http://schemas.microsoft.com/office/drawing/2014/main" id="{DF79D1C5-4422-BE4E-96B2-26CD6C463D87}"/>
              </a:ext>
            </a:extLst>
          </p:cNvPr>
          <p:cNvGrpSpPr/>
          <p:nvPr/>
        </p:nvGrpSpPr>
        <p:grpSpPr>
          <a:xfrm flipH="1">
            <a:off x="9758589" y="117612"/>
            <a:ext cx="619575" cy="1584458"/>
            <a:chOff x="11781011" y="171309"/>
            <a:chExt cx="619575" cy="1584458"/>
          </a:xfrm>
        </p:grpSpPr>
        <p:cxnSp>
          <p:nvCxnSpPr>
            <p:cNvPr id="41" name="Straight Connector 40">
              <a:extLst>
                <a:ext uri="{FF2B5EF4-FFF2-40B4-BE49-F238E27FC236}">
                  <a16:creationId xmlns:a16="http://schemas.microsoft.com/office/drawing/2014/main" id="{A7041D85-E70E-D943-8D98-EB2CDDD9D727}"/>
                </a:ext>
              </a:extLst>
            </p:cNvPr>
            <p:cNvCxnSpPr>
              <a:cxnSpLocks/>
            </p:cNvCxnSpPr>
            <p:nvPr/>
          </p:nvCxnSpPr>
          <p:spPr>
            <a:xfrm>
              <a:off x="12212023" y="306727"/>
              <a:ext cx="0" cy="1449040"/>
            </a:xfrm>
            <a:prstGeom prst="line">
              <a:avLst/>
            </a:prstGeom>
            <a:noFill/>
            <a:ln w="38100">
              <a:solidFill>
                <a:schemeClr val="tx1"/>
              </a:solidFill>
              <a:headEnd type="arrow" w="sm" len="sm"/>
              <a:tailEnd type="none" w="sm" len="sm"/>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39D80E3A-6F44-734E-9BBB-7594E39FB4DD}"/>
                </a:ext>
              </a:extLst>
            </p:cNvPr>
            <p:cNvSpPr txBox="1"/>
            <p:nvPr/>
          </p:nvSpPr>
          <p:spPr>
            <a:xfrm>
              <a:off x="11781011" y="171309"/>
              <a:ext cx="619575"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Gain (dB)</a:t>
              </a:r>
            </a:p>
          </p:txBody>
        </p:sp>
        <p:sp>
          <p:nvSpPr>
            <p:cNvPr id="43" name="TextBox 42">
              <a:extLst>
                <a:ext uri="{FF2B5EF4-FFF2-40B4-BE49-F238E27FC236}">
                  <a16:creationId xmlns:a16="http://schemas.microsoft.com/office/drawing/2014/main" id="{165C8890-8697-994A-A0E8-4825240B35E1}"/>
                </a:ext>
              </a:extLst>
            </p:cNvPr>
            <p:cNvSpPr txBox="1"/>
            <p:nvPr/>
          </p:nvSpPr>
          <p:spPr>
            <a:xfrm>
              <a:off x="12253144" y="476965"/>
              <a:ext cx="68902"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a:t>
              </a:r>
            </a:p>
          </p:txBody>
        </p:sp>
      </p:grpSp>
      <p:sp>
        <p:nvSpPr>
          <p:cNvPr id="44" name="TextBox 43">
            <a:extLst>
              <a:ext uri="{FF2B5EF4-FFF2-40B4-BE49-F238E27FC236}">
                <a16:creationId xmlns:a16="http://schemas.microsoft.com/office/drawing/2014/main" id="{0E2827EC-CF8A-014A-89F7-D12E97CD54E6}"/>
              </a:ext>
            </a:extLst>
          </p:cNvPr>
          <p:cNvSpPr txBox="1"/>
          <p:nvPr/>
        </p:nvSpPr>
        <p:spPr>
          <a:xfrm>
            <a:off x="10222415" y="1755337"/>
            <a:ext cx="555920" cy="184666"/>
          </a:xfrm>
          <a:prstGeom prst="rect">
            <a:avLst/>
          </a:prstGeom>
          <a:noFill/>
        </p:spPr>
        <p:txBody>
          <a:bodyPr wrap="square" lIns="0" tIns="0" rIns="0" bIns="0" rtlCol="0">
            <a:spAutoFit/>
          </a:bodyPr>
          <a:lstStyle/>
          <a:p>
            <a:r>
              <a:rPr lang="en-GB" sz="1200" dirty="0">
                <a:latin typeface="Calibri Light" panose="020F0302020204030204" pitchFamily="34" charset="0"/>
                <a:cs typeface="Calibri Light" panose="020F0302020204030204" pitchFamily="34" charset="0"/>
              </a:rPr>
              <a:t>0.25 Hz</a:t>
            </a:r>
          </a:p>
        </p:txBody>
      </p:sp>
      <p:cxnSp>
        <p:nvCxnSpPr>
          <p:cNvPr id="45" name="Straight Connector 44">
            <a:extLst>
              <a:ext uri="{FF2B5EF4-FFF2-40B4-BE49-F238E27FC236}">
                <a16:creationId xmlns:a16="http://schemas.microsoft.com/office/drawing/2014/main" id="{DF10D9A9-4054-8B49-A3A9-85A5C3BE9676}"/>
              </a:ext>
            </a:extLst>
          </p:cNvPr>
          <p:cNvCxnSpPr>
            <a:cxnSpLocks/>
          </p:cNvCxnSpPr>
          <p:nvPr/>
        </p:nvCxnSpPr>
        <p:spPr>
          <a:xfrm flipH="1">
            <a:off x="9887435" y="1703158"/>
            <a:ext cx="1871834" cy="0"/>
          </a:xfrm>
          <a:prstGeom prst="line">
            <a:avLst/>
          </a:prstGeom>
          <a:noFill/>
          <a:ln w="38100">
            <a:solidFill>
              <a:schemeClr val="tx1"/>
            </a:solidFill>
            <a:headEnd type="arrow" w="sm" len="sm"/>
            <a:tailEnd w="sm" len="sm"/>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23B71E9-AF1E-8F4A-9257-A757376F6EAF}"/>
              </a:ext>
            </a:extLst>
          </p:cNvPr>
          <p:cNvCxnSpPr>
            <a:cxnSpLocks/>
          </p:cNvCxnSpPr>
          <p:nvPr/>
        </p:nvCxnSpPr>
        <p:spPr>
          <a:xfrm flipH="1">
            <a:off x="10303555" y="491155"/>
            <a:ext cx="1415894" cy="0"/>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2B6AD74B-B330-A146-A2E1-86C387D75B34}"/>
              </a:ext>
            </a:extLst>
          </p:cNvPr>
          <p:cNvCxnSpPr>
            <a:cxnSpLocks/>
          </p:cNvCxnSpPr>
          <p:nvPr/>
        </p:nvCxnSpPr>
        <p:spPr>
          <a:xfrm flipH="1" flipV="1">
            <a:off x="10303555" y="490819"/>
            <a:ext cx="0" cy="1210893"/>
          </a:xfrm>
          <a:prstGeom prst="line">
            <a:avLst/>
          </a:prstGeom>
          <a:noFill/>
          <a:ln w="38100">
            <a:solidFill>
              <a:schemeClr val="tx1"/>
            </a:solidFill>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33BECAE7-0D10-2E4B-9B24-373019C2D2C2}"/>
              </a:ext>
            </a:extLst>
          </p:cNvPr>
          <p:cNvSpPr txBox="1"/>
          <p:nvPr/>
        </p:nvSpPr>
        <p:spPr>
          <a:xfrm flipH="1">
            <a:off x="10434353" y="974632"/>
            <a:ext cx="590339" cy="369332"/>
          </a:xfrm>
          <a:prstGeom prst="rect">
            <a:avLst/>
          </a:prstGeom>
          <a:noFill/>
        </p:spPr>
        <p:txBody>
          <a:bodyPr wrap="square" lIns="0" tIns="0" rIns="0" bIns="0" rtlCol="0">
            <a:spAutoFit/>
          </a:bodyPr>
          <a:lstStyle/>
          <a:p>
            <a:pPr algn="r"/>
            <a:r>
              <a:rPr lang="en-GB" sz="1200" dirty="0">
                <a:latin typeface="Calibri Light" panose="020F0302020204030204" pitchFamily="34" charset="0"/>
                <a:cs typeface="Calibri Light" panose="020F0302020204030204" pitchFamily="34" charset="0"/>
              </a:rPr>
              <a:t>Ideal response</a:t>
            </a:r>
          </a:p>
        </p:txBody>
      </p:sp>
      <p:sp>
        <p:nvSpPr>
          <p:cNvPr id="6" name="TextBox 5">
            <a:extLst>
              <a:ext uri="{FF2B5EF4-FFF2-40B4-BE49-F238E27FC236}">
                <a16:creationId xmlns:a16="http://schemas.microsoft.com/office/drawing/2014/main" id="{621E844C-E751-104E-AC02-155A6A26D565}"/>
              </a:ext>
            </a:extLst>
          </p:cNvPr>
          <p:cNvSpPr txBox="1"/>
          <p:nvPr/>
        </p:nvSpPr>
        <p:spPr>
          <a:xfrm>
            <a:off x="463826" y="1129526"/>
            <a:ext cx="1250663" cy="369332"/>
          </a:xfrm>
          <a:prstGeom prst="rect">
            <a:avLst/>
          </a:prstGeom>
          <a:noFill/>
        </p:spPr>
        <p:txBody>
          <a:bodyPr wrap="none" rtlCol="0">
            <a:spAutoFit/>
          </a:bodyPr>
          <a:lstStyle/>
          <a:p>
            <a:r>
              <a:rPr lang="en-GB" dirty="0"/>
              <a:t>M4.2, Chile</a:t>
            </a:r>
          </a:p>
        </p:txBody>
      </p:sp>
    </p:spTree>
    <p:extLst>
      <p:ext uri="{BB962C8B-B14F-4D97-AF65-F5344CB8AC3E}">
        <p14:creationId xmlns:p14="http://schemas.microsoft.com/office/powerpoint/2010/main" val="2944181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677C-2336-5544-A018-3C33DF422318}"/>
              </a:ext>
            </a:extLst>
          </p:cNvPr>
          <p:cNvSpPr>
            <a:spLocks noGrp="1"/>
          </p:cNvSpPr>
          <p:nvPr>
            <p:ph type="title"/>
          </p:nvPr>
        </p:nvSpPr>
        <p:spPr/>
        <p:txBody>
          <a:bodyPr/>
          <a:lstStyle/>
          <a:p>
            <a:r>
              <a:rPr lang="en-GB" i="0" dirty="0"/>
              <a:t>FITTING IN WITH OTHER METHODS</a:t>
            </a:r>
          </a:p>
        </p:txBody>
      </p:sp>
      <p:pic>
        <p:nvPicPr>
          <p:cNvPr id="12" name="Picture 11" descr="Chart&#10;&#10;Description automatically generated">
            <a:extLst>
              <a:ext uri="{FF2B5EF4-FFF2-40B4-BE49-F238E27FC236}">
                <a16:creationId xmlns:a16="http://schemas.microsoft.com/office/drawing/2014/main" id="{16B6D4E0-EE0C-4044-8055-608934519998}"/>
              </a:ext>
            </a:extLst>
          </p:cNvPr>
          <p:cNvPicPr>
            <a:picLocks noChangeAspect="1"/>
          </p:cNvPicPr>
          <p:nvPr/>
        </p:nvPicPr>
        <p:blipFill rotWithShape="1">
          <a:blip r:embed="rId3"/>
          <a:srcRect l="9651" t="11600" r="9263" b="9931"/>
          <a:stretch/>
        </p:blipFill>
        <p:spPr>
          <a:xfrm>
            <a:off x="-4050257" y="5904411"/>
            <a:ext cx="3753497" cy="2263331"/>
          </a:xfrm>
          <a:prstGeom prst="rect">
            <a:avLst/>
          </a:prstGeom>
        </p:spPr>
      </p:pic>
      <p:pic>
        <p:nvPicPr>
          <p:cNvPr id="4" name="Picture 3">
            <a:extLst>
              <a:ext uri="{FF2B5EF4-FFF2-40B4-BE49-F238E27FC236}">
                <a16:creationId xmlns:a16="http://schemas.microsoft.com/office/drawing/2014/main" id="{34205A10-54FB-7E4D-9866-50BC6D8E25CB}"/>
              </a:ext>
            </a:extLst>
          </p:cNvPr>
          <p:cNvPicPr>
            <a:picLocks noChangeAspect="1"/>
          </p:cNvPicPr>
          <p:nvPr/>
        </p:nvPicPr>
        <p:blipFill rotWithShape="1">
          <a:blip r:embed="rId4">
            <a:alphaModFix amt="68000"/>
          </a:blip>
          <a:srcRect l="9528" t="6403" r="52893" b="10000"/>
          <a:stretch/>
        </p:blipFill>
        <p:spPr>
          <a:xfrm>
            <a:off x="2160808" y="1841298"/>
            <a:ext cx="8628927" cy="4170926"/>
          </a:xfrm>
          <a:prstGeom prst="rect">
            <a:avLst/>
          </a:prstGeom>
        </p:spPr>
      </p:pic>
      <p:sp>
        <p:nvSpPr>
          <p:cNvPr id="5" name="TextBox 4">
            <a:extLst>
              <a:ext uri="{FF2B5EF4-FFF2-40B4-BE49-F238E27FC236}">
                <a16:creationId xmlns:a16="http://schemas.microsoft.com/office/drawing/2014/main" id="{6E4C3F29-3A98-E041-9555-52E44512E9F5}"/>
              </a:ext>
            </a:extLst>
          </p:cNvPr>
          <p:cNvSpPr txBox="1"/>
          <p:nvPr/>
        </p:nvSpPr>
        <p:spPr>
          <a:xfrm>
            <a:off x="673769" y="3352519"/>
            <a:ext cx="1487040" cy="923330"/>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Maximum predominant period</a:t>
            </a:r>
          </a:p>
        </p:txBody>
      </p:sp>
      <p:sp>
        <p:nvSpPr>
          <p:cNvPr id="6" name="TextBox 5">
            <a:extLst>
              <a:ext uri="{FF2B5EF4-FFF2-40B4-BE49-F238E27FC236}">
                <a16:creationId xmlns:a16="http://schemas.microsoft.com/office/drawing/2014/main" id="{266D0EF7-4444-A946-A00D-D07EA0079BAB}"/>
              </a:ext>
            </a:extLst>
          </p:cNvPr>
          <p:cNvSpPr txBox="1"/>
          <p:nvPr/>
        </p:nvSpPr>
        <p:spPr>
          <a:xfrm>
            <a:off x="5754136" y="6093898"/>
            <a:ext cx="1234219" cy="32779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Magnitude</a:t>
            </a:r>
          </a:p>
        </p:txBody>
      </p:sp>
      <p:sp>
        <p:nvSpPr>
          <p:cNvPr id="7" name="Rectangle 21">
            <a:extLst>
              <a:ext uri="{FF2B5EF4-FFF2-40B4-BE49-F238E27FC236}">
                <a16:creationId xmlns:a16="http://schemas.microsoft.com/office/drawing/2014/main" id="{8A3E00B7-6013-0746-8FFE-490201FD2252}"/>
              </a:ext>
            </a:extLst>
          </p:cNvPr>
          <p:cNvSpPr/>
          <p:nvPr/>
        </p:nvSpPr>
        <p:spPr>
          <a:xfrm>
            <a:off x="2480639" y="6786749"/>
            <a:ext cx="8529566" cy="3903604"/>
          </a:xfrm>
          <a:custGeom>
            <a:avLst/>
            <a:gdLst>
              <a:gd name="connsiteX0" fmla="*/ 3 w 2906626"/>
              <a:gd name="connsiteY0" fmla="*/ 1063696 h 2784800"/>
              <a:gd name="connsiteX1" fmla="*/ 1453313 w 2906626"/>
              <a:gd name="connsiteY1" fmla="*/ 0 h 2784800"/>
              <a:gd name="connsiteX2" fmla="*/ 2906623 w 2906626"/>
              <a:gd name="connsiteY2" fmla="*/ 1063696 h 2784800"/>
              <a:gd name="connsiteX3" fmla="*/ 2351508 w 2906626"/>
              <a:gd name="connsiteY3" fmla="*/ 2784793 h 2784800"/>
              <a:gd name="connsiteX4" fmla="*/ 555118 w 2906626"/>
              <a:gd name="connsiteY4" fmla="*/ 2784793 h 2784800"/>
              <a:gd name="connsiteX5" fmla="*/ 3 w 2906626"/>
              <a:gd name="connsiteY5" fmla="*/ 1063696 h 2784800"/>
              <a:gd name="connsiteX0" fmla="*/ 0 w 2898154"/>
              <a:gd name="connsiteY0" fmla="*/ 2028896 h 2784793"/>
              <a:gd name="connsiteX1" fmla="*/ 1444844 w 2898154"/>
              <a:gd name="connsiteY1" fmla="*/ 0 h 2784793"/>
              <a:gd name="connsiteX2" fmla="*/ 2898154 w 2898154"/>
              <a:gd name="connsiteY2" fmla="*/ 1063696 h 2784793"/>
              <a:gd name="connsiteX3" fmla="*/ 2343039 w 2898154"/>
              <a:gd name="connsiteY3" fmla="*/ 2784793 h 2784793"/>
              <a:gd name="connsiteX4" fmla="*/ 546649 w 2898154"/>
              <a:gd name="connsiteY4" fmla="*/ 2784793 h 2784793"/>
              <a:gd name="connsiteX5" fmla="*/ 0 w 2898154"/>
              <a:gd name="connsiteY5" fmla="*/ 2028896 h 2784793"/>
              <a:gd name="connsiteX0" fmla="*/ 0 w 2898154"/>
              <a:gd name="connsiteY0" fmla="*/ 2003496 h 2759393"/>
              <a:gd name="connsiteX1" fmla="*/ 2875711 w 2898154"/>
              <a:gd name="connsiteY1" fmla="*/ 0 h 2759393"/>
              <a:gd name="connsiteX2" fmla="*/ 2898154 w 2898154"/>
              <a:gd name="connsiteY2" fmla="*/ 1038296 h 2759393"/>
              <a:gd name="connsiteX3" fmla="*/ 2343039 w 2898154"/>
              <a:gd name="connsiteY3" fmla="*/ 2759393 h 2759393"/>
              <a:gd name="connsiteX4" fmla="*/ 546649 w 2898154"/>
              <a:gd name="connsiteY4" fmla="*/ 2759393 h 2759393"/>
              <a:gd name="connsiteX5" fmla="*/ 0 w 2898154"/>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546649 w 2889687"/>
              <a:gd name="connsiteY4" fmla="*/ 2759393 h 2759393"/>
              <a:gd name="connsiteX5" fmla="*/ 0 w 2889687"/>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4782 w 2889687"/>
              <a:gd name="connsiteY4" fmla="*/ 2750926 h 2759393"/>
              <a:gd name="connsiteX5" fmla="*/ 0 w 2889687"/>
              <a:gd name="connsiteY5" fmla="*/ 2003496 h 2759393"/>
              <a:gd name="connsiteX0" fmla="*/ 0 w 2889687"/>
              <a:gd name="connsiteY0" fmla="*/ 2003496 h 2750927"/>
              <a:gd name="connsiteX1" fmla="*/ 2875711 w 2889687"/>
              <a:gd name="connsiteY1" fmla="*/ 0 h 2750927"/>
              <a:gd name="connsiteX2" fmla="*/ 2889687 w 2889687"/>
              <a:gd name="connsiteY2" fmla="*/ 801229 h 2750927"/>
              <a:gd name="connsiteX3" fmla="*/ 116305 w 2889687"/>
              <a:gd name="connsiteY3" fmla="*/ 2750927 h 2750927"/>
              <a:gd name="connsiteX4" fmla="*/ 4782 w 2889687"/>
              <a:gd name="connsiteY4" fmla="*/ 2750926 h 2750927"/>
              <a:gd name="connsiteX5" fmla="*/ 0 w 2889687"/>
              <a:gd name="connsiteY5" fmla="*/ 2003496 h 2750927"/>
              <a:gd name="connsiteX0" fmla="*/ 0 w 2895034"/>
              <a:gd name="connsiteY0" fmla="*/ 2024886 h 2750927"/>
              <a:gd name="connsiteX1" fmla="*/ 2881058 w 2895034"/>
              <a:gd name="connsiteY1" fmla="*/ 0 h 2750927"/>
              <a:gd name="connsiteX2" fmla="*/ 2895034 w 2895034"/>
              <a:gd name="connsiteY2" fmla="*/ 801229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7"/>
              <a:gd name="connsiteX1" fmla="*/ 2881058 w 2895034"/>
              <a:gd name="connsiteY1" fmla="*/ 0 h 2750927"/>
              <a:gd name="connsiteX2" fmla="*/ 2895034 w 2895034"/>
              <a:gd name="connsiteY2" fmla="*/ 774492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6"/>
              <a:gd name="connsiteX1" fmla="*/ 2881058 w 2895034"/>
              <a:gd name="connsiteY1" fmla="*/ 0 h 2750926"/>
              <a:gd name="connsiteX2" fmla="*/ 2895034 w 2895034"/>
              <a:gd name="connsiteY2" fmla="*/ 774492 h 2750926"/>
              <a:gd name="connsiteX3" fmla="*/ 105610 w 2895034"/>
              <a:gd name="connsiteY3" fmla="*/ 2745580 h 2750926"/>
              <a:gd name="connsiteX4" fmla="*/ 10129 w 2895034"/>
              <a:gd name="connsiteY4" fmla="*/ 2750926 h 2750926"/>
              <a:gd name="connsiteX5" fmla="*/ 0 w 2895034"/>
              <a:gd name="connsiteY5" fmla="*/ 2024886 h 2750926"/>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20824 w 2895034"/>
              <a:gd name="connsiteY4" fmla="*/ 2729537 h 2745580"/>
              <a:gd name="connsiteX5" fmla="*/ 0 w 2895034"/>
              <a:gd name="connsiteY5" fmla="*/ 2024886 h 2745580"/>
              <a:gd name="connsiteX0" fmla="*/ 57553 w 2952587"/>
              <a:gd name="connsiteY0" fmla="*/ 2024886 h 2745580"/>
              <a:gd name="connsiteX1" fmla="*/ 2938611 w 2952587"/>
              <a:gd name="connsiteY1" fmla="*/ 0 h 2745580"/>
              <a:gd name="connsiteX2" fmla="*/ 2952587 w 2952587"/>
              <a:gd name="connsiteY2" fmla="*/ 774492 h 2745580"/>
              <a:gd name="connsiteX3" fmla="*/ 163163 w 2952587"/>
              <a:gd name="connsiteY3" fmla="*/ 2745580 h 2745580"/>
              <a:gd name="connsiteX4" fmla="*/ 0 w 2952587"/>
              <a:gd name="connsiteY4" fmla="*/ 2742600 h 2745580"/>
              <a:gd name="connsiteX5" fmla="*/ 57553 w 2952587"/>
              <a:gd name="connsiteY5" fmla="*/ 2024886 h 2745580"/>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1230 w 2895034"/>
              <a:gd name="connsiteY4" fmla="*/ 2742600 h 2745580"/>
              <a:gd name="connsiteX5" fmla="*/ 0 w 2895034"/>
              <a:gd name="connsiteY5" fmla="*/ 2024886 h 27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5034" h="2745580">
                <a:moveTo>
                  <a:pt x="0" y="2024886"/>
                </a:moveTo>
                <a:lnTo>
                  <a:pt x="2881058" y="0"/>
                </a:lnTo>
                <a:lnTo>
                  <a:pt x="2895034" y="774492"/>
                </a:lnTo>
                <a:lnTo>
                  <a:pt x="105610" y="2745580"/>
                </a:lnTo>
                <a:lnTo>
                  <a:pt x="1230" y="2742600"/>
                </a:lnTo>
                <a:lnTo>
                  <a:pt x="0" y="2024886"/>
                </a:lnTo>
                <a:close/>
              </a:path>
            </a:pathLst>
          </a:custGeom>
          <a:solidFill>
            <a:schemeClr val="accent2">
              <a:lumMod val="40000"/>
              <a:lumOff val="60000"/>
              <a:alpha val="4784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38E071F4-E991-ED49-894A-6C2EE7C7F3CE}"/>
              </a:ext>
            </a:extLst>
          </p:cNvPr>
          <p:cNvCxnSpPr>
            <a:cxnSpLocks/>
          </p:cNvCxnSpPr>
          <p:nvPr/>
        </p:nvCxnSpPr>
        <p:spPr>
          <a:xfrm flipV="1">
            <a:off x="2438822" y="7334583"/>
            <a:ext cx="8582154" cy="292045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09021CA-2EAD-7B47-92E1-A573FEAFEF82}"/>
              </a:ext>
            </a:extLst>
          </p:cNvPr>
          <p:cNvSpPr txBox="1"/>
          <p:nvPr/>
        </p:nvSpPr>
        <p:spPr>
          <a:xfrm>
            <a:off x="1908312" y="2674682"/>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2</a:t>
            </a:r>
          </a:p>
        </p:txBody>
      </p:sp>
      <p:sp>
        <p:nvSpPr>
          <p:cNvPr id="24" name="TextBox 23">
            <a:extLst>
              <a:ext uri="{FF2B5EF4-FFF2-40B4-BE49-F238E27FC236}">
                <a16:creationId xmlns:a16="http://schemas.microsoft.com/office/drawing/2014/main" id="{10070B2D-5DE2-D54E-9F6E-8CC69E706B1A}"/>
              </a:ext>
            </a:extLst>
          </p:cNvPr>
          <p:cNvSpPr txBox="1"/>
          <p:nvPr/>
        </p:nvSpPr>
        <p:spPr>
          <a:xfrm>
            <a:off x="1908311" y="3795323"/>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1</a:t>
            </a:r>
          </a:p>
        </p:txBody>
      </p:sp>
      <p:sp>
        <p:nvSpPr>
          <p:cNvPr id="26" name="TextBox 25">
            <a:extLst>
              <a:ext uri="{FF2B5EF4-FFF2-40B4-BE49-F238E27FC236}">
                <a16:creationId xmlns:a16="http://schemas.microsoft.com/office/drawing/2014/main" id="{3C33FEF8-4113-D84B-B84B-7D611D7CAACD}"/>
              </a:ext>
            </a:extLst>
          </p:cNvPr>
          <p:cNvSpPr txBox="1"/>
          <p:nvPr/>
        </p:nvSpPr>
        <p:spPr>
          <a:xfrm>
            <a:off x="1759226" y="4842492"/>
            <a:ext cx="481094"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0.5</a:t>
            </a:r>
          </a:p>
        </p:txBody>
      </p:sp>
      <p:sp>
        <p:nvSpPr>
          <p:cNvPr id="27" name="TextBox 26">
            <a:extLst>
              <a:ext uri="{FF2B5EF4-FFF2-40B4-BE49-F238E27FC236}">
                <a16:creationId xmlns:a16="http://schemas.microsoft.com/office/drawing/2014/main" id="{BE161C48-2C40-4D48-ADBA-370819C1076A}"/>
              </a:ext>
            </a:extLst>
          </p:cNvPr>
          <p:cNvSpPr txBox="1"/>
          <p:nvPr/>
        </p:nvSpPr>
        <p:spPr>
          <a:xfrm>
            <a:off x="2359881" y="5909232"/>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3</a:t>
            </a:r>
          </a:p>
        </p:txBody>
      </p:sp>
      <p:sp>
        <p:nvSpPr>
          <p:cNvPr id="28" name="TextBox 27">
            <a:extLst>
              <a:ext uri="{FF2B5EF4-FFF2-40B4-BE49-F238E27FC236}">
                <a16:creationId xmlns:a16="http://schemas.microsoft.com/office/drawing/2014/main" id="{080E3BD6-F7D7-BF4B-B055-E8769361F883}"/>
              </a:ext>
            </a:extLst>
          </p:cNvPr>
          <p:cNvSpPr txBox="1"/>
          <p:nvPr/>
        </p:nvSpPr>
        <p:spPr>
          <a:xfrm>
            <a:off x="3881551" y="5891358"/>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4</a:t>
            </a:r>
          </a:p>
        </p:txBody>
      </p:sp>
      <p:sp>
        <p:nvSpPr>
          <p:cNvPr id="32" name="Parallelogram 31">
            <a:extLst>
              <a:ext uri="{FF2B5EF4-FFF2-40B4-BE49-F238E27FC236}">
                <a16:creationId xmlns:a16="http://schemas.microsoft.com/office/drawing/2014/main" id="{313D2CEE-2FF3-114F-825F-58451C6A371C}"/>
              </a:ext>
            </a:extLst>
          </p:cNvPr>
          <p:cNvSpPr/>
          <p:nvPr/>
        </p:nvSpPr>
        <p:spPr>
          <a:xfrm>
            <a:off x="9783463"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a:extLst>
              <a:ext uri="{FF2B5EF4-FFF2-40B4-BE49-F238E27FC236}">
                <a16:creationId xmlns:a16="http://schemas.microsoft.com/office/drawing/2014/main" id="{80E9D04D-3C64-5D4C-996E-23D2B11A861D}"/>
              </a:ext>
            </a:extLst>
          </p:cNvPr>
          <p:cNvSpPr/>
          <p:nvPr/>
        </p:nvSpPr>
        <p:spPr>
          <a:xfrm>
            <a:off x="10290604"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arallelogram 34">
            <a:extLst>
              <a:ext uri="{FF2B5EF4-FFF2-40B4-BE49-F238E27FC236}">
                <a16:creationId xmlns:a16="http://schemas.microsoft.com/office/drawing/2014/main" id="{57955BD6-232D-9A4D-B682-EA166CC00817}"/>
              </a:ext>
            </a:extLst>
          </p:cNvPr>
          <p:cNvSpPr/>
          <p:nvPr/>
        </p:nvSpPr>
        <p:spPr>
          <a:xfrm>
            <a:off x="9269575" y="5647038"/>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E4E0EE9-CE81-C74E-A76C-C3BE2FF96990}"/>
              </a:ext>
            </a:extLst>
          </p:cNvPr>
          <p:cNvSpPr txBox="1"/>
          <p:nvPr/>
        </p:nvSpPr>
        <p:spPr>
          <a:xfrm>
            <a:off x="5417054" y="5888462"/>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5</a:t>
            </a:r>
          </a:p>
        </p:txBody>
      </p:sp>
      <p:sp>
        <p:nvSpPr>
          <p:cNvPr id="30" name="TextBox 29">
            <a:extLst>
              <a:ext uri="{FF2B5EF4-FFF2-40B4-BE49-F238E27FC236}">
                <a16:creationId xmlns:a16="http://schemas.microsoft.com/office/drawing/2014/main" id="{1394A08F-A5B2-0647-B3D7-08816BEA3A81}"/>
              </a:ext>
            </a:extLst>
          </p:cNvPr>
          <p:cNvSpPr txBox="1"/>
          <p:nvPr/>
        </p:nvSpPr>
        <p:spPr>
          <a:xfrm>
            <a:off x="6932945" y="5911621"/>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6</a:t>
            </a:r>
          </a:p>
        </p:txBody>
      </p:sp>
      <p:sp>
        <p:nvSpPr>
          <p:cNvPr id="31" name="TextBox 30">
            <a:extLst>
              <a:ext uri="{FF2B5EF4-FFF2-40B4-BE49-F238E27FC236}">
                <a16:creationId xmlns:a16="http://schemas.microsoft.com/office/drawing/2014/main" id="{CBD86C1D-CB5B-4842-9EFE-F79795A16DA1}"/>
              </a:ext>
            </a:extLst>
          </p:cNvPr>
          <p:cNvSpPr txBox="1"/>
          <p:nvPr/>
        </p:nvSpPr>
        <p:spPr>
          <a:xfrm>
            <a:off x="8459717" y="5904411"/>
            <a:ext cx="252497" cy="369332"/>
          </a:xfrm>
          <a:prstGeom prst="rect">
            <a:avLst/>
          </a:prstGeom>
          <a:noFill/>
        </p:spPr>
        <p:txBody>
          <a:bodyPr wrap="square" rtlCol="0">
            <a:spAutoFit/>
          </a:bodyPr>
          <a:lstStyle/>
          <a:p>
            <a:r>
              <a:rPr lang="en-GB" dirty="0">
                <a:solidFill>
                  <a:schemeClr val="accent2"/>
                </a:solidFill>
                <a:latin typeface="Calibri Light" panose="020F0302020204030204" pitchFamily="34" charset="0"/>
                <a:cs typeface="Calibri Light" panose="020F0302020204030204" pitchFamily="34" charset="0"/>
              </a:rPr>
              <a:t>7</a:t>
            </a:r>
          </a:p>
        </p:txBody>
      </p:sp>
      <p:sp>
        <p:nvSpPr>
          <p:cNvPr id="14" name="Parallelogram 13">
            <a:extLst>
              <a:ext uri="{FF2B5EF4-FFF2-40B4-BE49-F238E27FC236}">
                <a16:creationId xmlns:a16="http://schemas.microsoft.com/office/drawing/2014/main" id="{738D8001-0DC0-D048-A217-11085345E507}"/>
              </a:ext>
            </a:extLst>
          </p:cNvPr>
          <p:cNvSpPr/>
          <p:nvPr/>
        </p:nvSpPr>
        <p:spPr>
          <a:xfrm>
            <a:off x="10789735" y="5473514"/>
            <a:ext cx="1471580" cy="1407051"/>
          </a:xfrm>
          <a:prstGeom prst="parallelogram">
            <a:avLst>
              <a:gd name="adj" fmla="val 71849"/>
            </a:avLst>
          </a:prstGeom>
          <a:solidFill>
            <a:srgbClr val="4FCEFF"/>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A4645-3CDC-024B-B37E-00B076C37164}"/>
              </a:ext>
            </a:extLst>
          </p:cNvPr>
          <p:cNvSpPr txBox="1"/>
          <p:nvPr/>
        </p:nvSpPr>
        <p:spPr>
          <a:xfrm rot="18335671">
            <a:off x="10755161" y="6214821"/>
            <a:ext cx="1208997" cy="369332"/>
          </a:xfrm>
          <a:prstGeom prst="rect">
            <a:avLst/>
          </a:prstGeom>
          <a:noFill/>
        </p:spPr>
        <p:txBody>
          <a:bodyPr wrap="square" rtlCol="0">
            <a:spAutoFit/>
          </a:bodyPr>
          <a:lstStyle/>
          <a:p>
            <a:r>
              <a:rPr lang="en-US" b="1" dirty="0"/>
              <a:t>Meaning</a:t>
            </a:r>
          </a:p>
        </p:txBody>
      </p:sp>
      <p:sp>
        <p:nvSpPr>
          <p:cNvPr id="36" name="TextBox 35">
            <a:extLst>
              <a:ext uri="{FF2B5EF4-FFF2-40B4-BE49-F238E27FC236}">
                <a16:creationId xmlns:a16="http://schemas.microsoft.com/office/drawing/2014/main" id="{68D11F5A-11DD-4249-B2B8-A34FD0AF7FAF}"/>
              </a:ext>
            </a:extLst>
          </p:cNvPr>
          <p:cNvSpPr txBox="1"/>
          <p:nvPr/>
        </p:nvSpPr>
        <p:spPr>
          <a:xfrm rot="18335671">
            <a:off x="9284050" y="6197359"/>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Question</a:t>
            </a:r>
          </a:p>
        </p:txBody>
      </p:sp>
      <p:sp>
        <p:nvSpPr>
          <p:cNvPr id="37" name="TextBox 36">
            <a:extLst>
              <a:ext uri="{FF2B5EF4-FFF2-40B4-BE49-F238E27FC236}">
                <a16:creationId xmlns:a16="http://schemas.microsoft.com/office/drawing/2014/main" id="{F2EAD46F-D634-8E49-9B3E-040044AF58A4}"/>
              </a:ext>
            </a:extLst>
          </p:cNvPr>
          <p:cNvSpPr txBox="1"/>
          <p:nvPr/>
        </p:nvSpPr>
        <p:spPr>
          <a:xfrm rot="18335671">
            <a:off x="9611791" y="5967205"/>
            <a:ext cx="175449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Past work</a:t>
            </a:r>
          </a:p>
        </p:txBody>
      </p:sp>
      <p:sp>
        <p:nvSpPr>
          <p:cNvPr id="38" name="TextBox 37">
            <a:extLst>
              <a:ext uri="{FF2B5EF4-FFF2-40B4-BE49-F238E27FC236}">
                <a16:creationId xmlns:a16="http://schemas.microsoft.com/office/drawing/2014/main" id="{64638D68-3A7D-1443-9206-B7C268865840}"/>
              </a:ext>
            </a:extLst>
          </p:cNvPr>
          <p:cNvSpPr txBox="1"/>
          <p:nvPr/>
        </p:nvSpPr>
        <p:spPr>
          <a:xfrm rot="18335671">
            <a:off x="10114237" y="5860139"/>
            <a:ext cx="2017829"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Method</a:t>
            </a:r>
          </a:p>
        </p:txBody>
      </p:sp>
      <p:sp>
        <p:nvSpPr>
          <p:cNvPr id="3" name="Rectangle 2">
            <a:extLst>
              <a:ext uri="{FF2B5EF4-FFF2-40B4-BE49-F238E27FC236}">
                <a16:creationId xmlns:a16="http://schemas.microsoft.com/office/drawing/2014/main" id="{0F28981C-CF0B-F94F-8BDA-CF780084C413}"/>
              </a:ext>
            </a:extLst>
          </p:cNvPr>
          <p:cNvSpPr/>
          <p:nvPr/>
        </p:nvSpPr>
        <p:spPr>
          <a:xfrm>
            <a:off x="8603030" y="171265"/>
            <a:ext cx="1882881" cy="5717197"/>
          </a:xfrm>
          <a:prstGeom prst="rect">
            <a:avLst/>
          </a:prstGeom>
          <a:solidFill>
            <a:srgbClr val="7CCA62">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4" name="Picture 33" descr="Chart&#10;&#10;Description automatically generated">
            <a:extLst>
              <a:ext uri="{FF2B5EF4-FFF2-40B4-BE49-F238E27FC236}">
                <a16:creationId xmlns:a16="http://schemas.microsoft.com/office/drawing/2014/main" id="{98295ACC-048C-4E4C-AD18-113A7A24FFB9}"/>
              </a:ext>
            </a:extLst>
          </p:cNvPr>
          <p:cNvPicPr>
            <a:picLocks noChangeAspect="1"/>
          </p:cNvPicPr>
          <p:nvPr/>
        </p:nvPicPr>
        <p:blipFill rotWithShape="1">
          <a:blip r:embed="rId5"/>
          <a:srcRect l="5308" r="51612" b="6753"/>
          <a:stretch/>
        </p:blipFill>
        <p:spPr>
          <a:xfrm>
            <a:off x="10310439" y="89591"/>
            <a:ext cx="1901396" cy="2124843"/>
          </a:xfrm>
          <a:prstGeom prst="rect">
            <a:avLst/>
          </a:prstGeom>
        </p:spPr>
      </p:pic>
      <p:sp>
        <p:nvSpPr>
          <p:cNvPr id="39" name="Parallelogram 38">
            <a:extLst>
              <a:ext uri="{FF2B5EF4-FFF2-40B4-BE49-F238E27FC236}">
                <a16:creationId xmlns:a16="http://schemas.microsoft.com/office/drawing/2014/main" id="{3DA9D027-1CB4-2E4D-9805-C50758260FA9}"/>
              </a:ext>
            </a:extLst>
          </p:cNvPr>
          <p:cNvSpPr/>
          <p:nvPr/>
        </p:nvSpPr>
        <p:spPr>
          <a:xfrm>
            <a:off x="9280162" y="5659071"/>
            <a:ext cx="1325520" cy="1210962"/>
          </a:xfrm>
          <a:prstGeom prst="parallelogram">
            <a:avLst>
              <a:gd name="adj" fmla="val 7184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C00CC91-19F7-8343-A807-AAA08B7FA779}"/>
              </a:ext>
            </a:extLst>
          </p:cNvPr>
          <p:cNvSpPr txBox="1"/>
          <p:nvPr/>
        </p:nvSpPr>
        <p:spPr>
          <a:xfrm rot="18335671">
            <a:off x="9294637" y="6209392"/>
            <a:ext cx="1049215" cy="369332"/>
          </a:xfrm>
          <a:prstGeom prst="rect">
            <a:avLst/>
          </a:prstGeom>
          <a:noFill/>
        </p:spPr>
        <p:txBody>
          <a:bodyPr wrap="square" rtlCol="0">
            <a:spAutoFit/>
          </a:bodyPr>
          <a:lstStyle/>
          <a:p>
            <a:r>
              <a:rPr lang="en-US" dirty="0">
                <a:solidFill>
                  <a:schemeClr val="bg1"/>
                </a:solidFill>
                <a:latin typeface="Calibri Light" panose="020F0502020204030204" pitchFamily="34" charset="0"/>
                <a:cs typeface="Calibri Light" panose="020F0502020204030204" pitchFamily="34" charset="0"/>
              </a:rPr>
              <a:t>Question</a:t>
            </a:r>
          </a:p>
        </p:txBody>
      </p:sp>
      <p:sp>
        <p:nvSpPr>
          <p:cNvPr id="10" name="Content Placeholder 9">
            <a:extLst>
              <a:ext uri="{FF2B5EF4-FFF2-40B4-BE49-F238E27FC236}">
                <a16:creationId xmlns:a16="http://schemas.microsoft.com/office/drawing/2014/main" id="{D31AB664-D9C4-F144-A026-E66FF6F6BD8C}"/>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980322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4FDC-C8AF-F541-850E-E1C9A5EF52BA}"/>
              </a:ext>
            </a:extLst>
          </p:cNvPr>
          <p:cNvSpPr>
            <a:spLocks noGrp="1"/>
          </p:cNvSpPr>
          <p:nvPr>
            <p:ph type="title"/>
          </p:nvPr>
        </p:nvSpPr>
        <p:spPr/>
        <p:txBody>
          <a:bodyPr/>
          <a:lstStyle/>
          <a:p>
            <a:r>
              <a:rPr lang="en-GB" i="0" dirty="0"/>
              <a:t>IN SUMMARY</a:t>
            </a:r>
          </a:p>
        </p:txBody>
      </p:sp>
      <p:sp>
        <p:nvSpPr>
          <p:cNvPr id="8" name="Rectangle 7">
            <a:extLst>
              <a:ext uri="{FF2B5EF4-FFF2-40B4-BE49-F238E27FC236}">
                <a16:creationId xmlns:a16="http://schemas.microsoft.com/office/drawing/2014/main" id="{04F4421B-5C8D-0D44-BB8F-0B7DBB6937C7}"/>
              </a:ext>
            </a:extLst>
          </p:cNvPr>
          <p:cNvSpPr/>
          <p:nvPr/>
        </p:nvSpPr>
        <p:spPr>
          <a:xfrm>
            <a:off x="8468139" y="4823791"/>
            <a:ext cx="5261113" cy="2716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6" name="Content Placeholder 5">
            <a:extLst>
              <a:ext uri="{FF2B5EF4-FFF2-40B4-BE49-F238E27FC236}">
                <a16:creationId xmlns:a16="http://schemas.microsoft.com/office/drawing/2014/main" id="{795FF8D9-07A0-6746-BBF4-EDE66A78316C}"/>
              </a:ext>
            </a:extLst>
          </p:cNvPr>
          <p:cNvGraphicFramePr>
            <a:graphicFrameLocks noGrp="1"/>
          </p:cNvGraphicFramePr>
          <p:nvPr>
            <p:ph idx="1"/>
            <p:extLst>
              <p:ext uri="{D42A27DB-BD31-4B8C-83A1-F6EECF244321}">
                <p14:modId xmlns:p14="http://schemas.microsoft.com/office/powerpoint/2010/main" val="2162506939"/>
              </p:ext>
            </p:extLst>
          </p:nvPr>
        </p:nvGraphicFramePr>
        <p:xfrm>
          <a:off x="228600" y="1530350"/>
          <a:ext cx="11625263" cy="4646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1678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3D496-1C8E-2B46-8CAA-6A22E2AF8CC6}"/>
              </a:ext>
            </a:extLst>
          </p:cNvPr>
          <p:cNvSpPr>
            <a:spLocks noGrp="1"/>
          </p:cNvSpPr>
          <p:nvPr>
            <p:ph type="title"/>
          </p:nvPr>
        </p:nvSpPr>
        <p:spPr/>
        <p:txBody>
          <a:bodyPr>
            <a:normAutofit/>
          </a:bodyPr>
          <a:lstStyle/>
          <a:p>
            <a:r>
              <a:rPr lang="en-US" i="0" dirty="0"/>
              <a:t>HOW FAR CAN THE EARTHQUAKE GO?</a:t>
            </a:r>
          </a:p>
        </p:txBody>
      </p:sp>
      <p:sp>
        <p:nvSpPr>
          <p:cNvPr id="11" name="Parallelogram 10">
            <a:extLst>
              <a:ext uri="{FF2B5EF4-FFF2-40B4-BE49-F238E27FC236}">
                <a16:creationId xmlns:a16="http://schemas.microsoft.com/office/drawing/2014/main" id="{521F601B-F86F-034C-A706-2F3157C1F4AE}"/>
              </a:ext>
            </a:extLst>
          </p:cNvPr>
          <p:cNvSpPr/>
          <p:nvPr/>
        </p:nvSpPr>
        <p:spPr>
          <a:xfrm>
            <a:off x="9274043" y="5450949"/>
            <a:ext cx="1471580"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213A2D8-5E99-B84C-A234-60B10AB0CABF}"/>
              </a:ext>
            </a:extLst>
          </p:cNvPr>
          <p:cNvSpPr txBox="1"/>
          <p:nvPr/>
        </p:nvSpPr>
        <p:spPr>
          <a:xfrm rot="18335671">
            <a:off x="9253848" y="6258064"/>
            <a:ext cx="1049215" cy="369332"/>
          </a:xfrm>
          <a:prstGeom prst="rect">
            <a:avLst/>
          </a:prstGeom>
          <a:noFill/>
        </p:spPr>
        <p:txBody>
          <a:bodyPr wrap="square" rtlCol="0">
            <a:spAutoFit/>
          </a:bodyPr>
          <a:lstStyle/>
          <a:p>
            <a:r>
              <a:rPr lang="en-US" b="1" dirty="0"/>
              <a:t>Question</a:t>
            </a:r>
          </a:p>
        </p:txBody>
      </p:sp>
      <p:pic>
        <p:nvPicPr>
          <p:cNvPr id="4" name="Picture 2" descr="Cartoon running track stadium Royalty Free Vector Image">
            <a:extLst>
              <a:ext uri="{FF2B5EF4-FFF2-40B4-BE49-F238E27FC236}">
                <a16:creationId xmlns:a16="http://schemas.microsoft.com/office/drawing/2014/main" id="{60314916-E77E-8348-831A-0CBC101B7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616"/>
          <a:stretch/>
        </p:blipFill>
        <p:spPr bwMode="auto">
          <a:xfrm>
            <a:off x="2262413" y="1388839"/>
            <a:ext cx="6707439" cy="451981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6A529178-ED9A-C64D-B5DE-53D4681C60F5}"/>
              </a:ext>
            </a:extLst>
          </p:cNvPr>
          <p:cNvCxnSpPr>
            <a:cxnSpLocks/>
          </p:cNvCxnSpPr>
          <p:nvPr/>
        </p:nvCxnSpPr>
        <p:spPr>
          <a:xfrm>
            <a:off x="4209861" y="5069942"/>
            <a:ext cx="282468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338B2B-76CB-E148-9D5A-CB6101B3F669}"/>
              </a:ext>
            </a:extLst>
          </p:cNvPr>
          <p:cNvCxnSpPr/>
          <p:nvPr/>
        </p:nvCxnSpPr>
        <p:spPr>
          <a:xfrm>
            <a:off x="4209861" y="2426330"/>
            <a:ext cx="2824681"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8" name="Arc 17">
            <a:extLst>
              <a:ext uri="{FF2B5EF4-FFF2-40B4-BE49-F238E27FC236}">
                <a16:creationId xmlns:a16="http://schemas.microsoft.com/office/drawing/2014/main" id="{F52D0C44-6D1E-5148-B92D-213195E6D0C2}"/>
              </a:ext>
            </a:extLst>
          </p:cNvPr>
          <p:cNvSpPr/>
          <p:nvPr/>
        </p:nvSpPr>
        <p:spPr>
          <a:xfrm rot="16200000">
            <a:off x="3103583" y="2319445"/>
            <a:ext cx="2665232" cy="2860896"/>
          </a:xfrm>
          <a:prstGeom prst="arc">
            <a:avLst>
              <a:gd name="adj1" fmla="val 11083060"/>
              <a:gd name="adj2" fmla="val 21096220"/>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Arc 18">
            <a:extLst>
              <a:ext uri="{FF2B5EF4-FFF2-40B4-BE49-F238E27FC236}">
                <a16:creationId xmlns:a16="http://schemas.microsoft.com/office/drawing/2014/main" id="{5401778C-9414-1E40-861B-FB1761BEFEBA}"/>
              </a:ext>
            </a:extLst>
          </p:cNvPr>
          <p:cNvSpPr/>
          <p:nvPr/>
        </p:nvSpPr>
        <p:spPr>
          <a:xfrm rot="5400000">
            <a:off x="5451895" y="2319445"/>
            <a:ext cx="2665232" cy="2860896"/>
          </a:xfrm>
          <a:prstGeom prst="arc">
            <a:avLst>
              <a:gd name="adj1" fmla="val 11083060"/>
              <a:gd name="adj2" fmla="val 21096220"/>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028" name="Picture 4" descr="London Marathon | World&amp;#39;s Marathons">
            <a:extLst>
              <a:ext uri="{FF2B5EF4-FFF2-40B4-BE49-F238E27FC236}">
                <a16:creationId xmlns:a16="http://schemas.microsoft.com/office/drawing/2014/main" id="{354B7D2F-D6E0-BF45-9A5A-756B8027A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752" y="1144571"/>
            <a:ext cx="11069370" cy="4764087"/>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9FD8FACB-BB3D-A142-B606-B182BC6A9229}"/>
              </a:ext>
            </a:extLst>
          </p:cNvPr>
          <p:cNvGrpSpPr/>
          <p:nvPr/>
        </p:nvGrpSpPr>
        <p:grpSpPr>
          <a:xfrm>
            <a:off x="3071079" y="1591128"/>
            <a:ext cx="4565967" cy="3424474"/>
            <a:chOff x="3071079" y="1591128"/>
            <a:chExt cx="4565967" cy="3424474"/>
          </a:xfrm>
        </p:grpSpPr>
        <p:pic>
          <p:nvPicPr>
            <p:cNvPr id="1030" name="Picture 6" descr="On This Day in 2015: Mo Farah wins 10,000 World Championships title |  Shropshire Star">
              <a:extLst>
                <a:ext uri="{FF2B5EF4-FFF2-40B4-BE49-F238E27FC236}">
                  <a16:creationId xmlns:a16="http://schemas.microsoft.com/office/drawing/2014/main" id="{E16543A0-3B33-0B44-8C8B-D3E3D31472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1079" y="1591128"/>
              <a:ext cx="4565967" cy="3424474"/>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F217C021-6422-DF46-ABB9-81FF46A0E610}"/>
                </a:ext>
              </a:extLst>
            </p:cNvPr>
            <p:cNvGrpSpPr/>
            <p:nvPr/>
          </p:nvGrpSpPr>
          <p:grpSpPr>
            <a:xfrm>
              <a:off x="5150247" y="3135537"/>
              <a:ext cx="716400" cy="870730"/>
              <a:chOff x="9568094" y="-63276"/>
              <a:chExt cx="716400" cy="870730"/>
            </a:xfrm>
          </p:grpSpPr>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2CA9A05D-6F71-6346-B2FE-24C2A5C7ED9A}"/>
                      </a:ext>
                    </a:extLst>
                  </p14:cNvPr>
                  <p14:cNvContentPartPr/>
                  <p14:nvPr/>
                </p14:nvContentPartPr>
                <p14:xfrm>
                  <a:off x="9893534" y="-63276"/>
                  <a:ext cx="390960" cy="639720"/>
                </p14:xfrm>
              </p:contentPart>
            </mc:Choice>
            <mc:Fallback xmlns="">
              <p:pic>
                <p:nvPicPr>
                  <p:cNvPr id="23" name="Ink 22">
                    <a:extLst>
                      <a:ext uri="{FF2B5EF4-FFF2-40B4-BE49-F238E27FC236}">
                        <a16:creationId xmlns:a16="http://schemas.microsoft.com/office/drawing/2014/main" id="{2CA9A05D-6F71-6346-B2FE-24C2A5C7ED9A}"/>
                      </a:ext>
                    </a:extLst>
                  </p:cNvPr>
                  <p:cNvPicPr/>
                  <p:nvPr/>
                </p:nvPicPr>
                <p:blipFill>
                  <a:blip r:embed="rId7"/>
                  <a:stretch>
                    <a:fillRect/>
                  </a:stretch>
                </p:blipFill>
                <p:spPr>
                  <a:xfrm>
                    <a:off x="9875894" y="-80916"/>
                    <a:ext cx="426600" cy="675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37050C28-816B-C64C-95BF-C5481BA702D9}"/>
                      </a:ext>
                    </a:extLst>
                  </p14:cNvPr>
                  <p14:cNvContentPartPr/>
                  <p14:nvPr/>
                </p14:nvContentPartPr>
                <p14:xfrm>
                  <a:off x="9568094" y="84"/>
                  <a:ext cx="304920" cy="576720"/>
                </p14:xfrm>
              </p:contentPart>
            </mc:Choice>
            <mc:Fallback xmlns="">
              <p:pic>
                <p:nvPicPr>
                  <p:cNvPr id="25" name="Ink 24">
                    <a:extLst>
                      <a:ext uri="{FF2B5EF4-FFF2-40B4-BE49-F238E27FC236}">
                        <a16:creationId xmlns:a16="http://schemas.microsoft.com/office/drawing/2014/main" id="{37050C28-816B-C64C-95BF-C5481BA702D9}"/>
                      </a:ext>
                    </a:extLst>
                  </p:cNvPr>
                  <p:cNvPicPr/>
                  <p:nvPr/>
                </p:nvPicPr>
                <p:blipFill>
                  <a:blip r:embed="rId9"/>
                  <a:stretch>
                    <a:fillRect/>
                  </a:stretch>
                </p:blipFill>
                <p:spPr>
                  <a:xfrm>
                    <a:off x="9550454" y="-17556"/>
                    <a:ext cx="340560" cy="612360"/>
                  </a:xfrm>
                  <a:prstGeom prst="rect">
                    <a:avLst/>
                  </a:prstGeom>
                </p:spPr>
              </p:pic>
            </mc:Fallback>
          </mc:AlternateContent>
          <p:sp>
            <p:nvSpPr>
              <p:cNvPr id="33" name="Hjerte 32">
                <a:extLst>
                  <a:ext uri="{FF2B5EF4-FFF2-40B4-BE49-F238E27FC236}">
                    <a16:creationId xmlns:a16="http://schemas.microsoft.com/office/drawing/2014/main" id="{F47E749F-13FE-467E-8850-9648D1FC1C48}"/>
                  </a:ext>
                </a:extLst>
              </p:cNvPr>
              <p:cNvSpPr/>
              <p:nvPr/>
            </p:nvSpPr>
            <p:spPr>
              <a:xfrm>
                <a:off x="9765233" y="624574"/>
                <a:ext cx="182880" cy="182880"/>
              </a:xfrm>
              <a:prstGeom prst="ellipse">
                <a:avLst/>
              </a:prstGeom>
              <a:solidFill>
                <a:srgbClr val="F5C248"/>
              </a:solidFill>
              <a:ln w="126000">
                <a:gradFill>
                  <a:gsLst>
                    <a:gs pos="1000">
                      <a:srgbClr val="F5C248"/>
                    </a:gs>
                    <a:gs pos="25000">
                      <a:srgbClr val="C88E23"/>
                    </a:gs>
                    <a:gs pos="48000">
                      <a:srgbClr val="F5C248"/>
                    </a:gs>
                    <a:gs pos="69000">
                      <a:srgbClr val="C88E23"/>
                    </a:gs>
                    <a:gs pos="86000">
                      <a:srgbClr val="F5C248"/>
                    </a:gs>
                    <a:gs pos="100000">
                      <a:srgbClr val="C88E23"/>
                    </a:gs>
                  </a:gsLst>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en-US" sz="900" dirty="0">
                    <a:solidFill>
                      <a:schemeClr val="tx1"/>
                    </a:solidFill>
                  </a:rPr>
                  <a:t>1</a:t>
                </a:r>
              </a:p>
            </p:txBody>
          </p:sp>
        </p:grpSp>
      </p:grpSp>
      <p:pic>
        <p:nvPicPr>
          <p:cNvPr id="36" name="Content Placeholder 35" descr="A picture containing tree, outdoor, grass&#10;&#10;Description automatically generated">
            <a:extLst>
              <a:ext uri="{FF2B5EF4-FFF2-40B4-BE49-F238E27FC236}">
                <a16:creationId xmlns:a16="http://schemas.microsoft.com/office/drawing/2014/main" id="{BC552C57-E0FD-9349-BFE0-121E1E80F32F}"/>
              </a:ext>
            </a:extLst>
          </p:cNvPr>
          <p:cNvPicPr>
            <a:picLocks noGrp="1" noChangeAspect="1"/>
          </p:cNvPicPr>
          <p:nvPr>
            <p:ph idx="1"/>
          </p:nvPr>
        </p:nvPicPr>
        <p:blipFill rotWithShape="1">
          <a:blip r:embed="rId10"/>
          <a:srcRect l="8562" t="21497" r="15233"/>
          <a:stretch/>
        </p:blipFill>
        <p:spPr>
          <a:xfrm rot="5400000">
            <a:off x="3896160" y="2330780"/>
            <a:ext cx="3540970" cy="2735791"/>
          </a:xfrm>
        </p:spPr>
      </p:pic>
      <p:sp>
        <p:nvSpPr>
          <p:cNvPr id="37" name="TextBox 36">
            <a:extLst>
              <a:ext uri="{FF2B5EF4-FFF2-40B4-BE49-F238E27FC236}">
                <a16:creationId xmlns:a16="http://schemas.microsoft.com/office/drawing/2014/main" id="{178C4366-1EA0-3642-A1DA-FD36E1C45200}"/>
              </a:ext>
            </a:extLst>
          </p:cNvPr>
          <p:cNvSpPr txBox="1"/>
          <p:nvPr/>
        </p:nvSpPr>
        <p:spPr>
          <a:xfrm>
            <a:off x="337751" y="4583606"/>
            <a:ext cx="2793104"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sz="4000" dirty="0">
                <a:latin typeface="Calibri Light" panose="020F0302020204030204" pitchFamily="34" charset="0"/>
                <a:cs typeface="Calibri Light" panose="020F0302020204030204" pitchFamily="34" charset="0"/>
              </a:rPr>
              <a:t>Initial (fault) conditions</a:t>
            </a:r>
          </a:p>
        </p:txBody>
      </p:sp>
    </p:spTree>
    <p:extLst>
      <p:ext uri="{BB962C8B-B14F-4D97-AF65-F5344CB8AC3E}">
        <p14:creationId xmlns:p14="http://schemas.microsoft.com/office/powerpoint/2010/main" val="358832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28"/>
                                        </p:tgtEl>
                                      </p:cBhvr>
                                      <p:by x="25000" y="25000"/>
                                    </p:animScale>
                                  </p:childTnLst>
                                </p:cTn>
                              </p:par>
                              <p:par>
                                <p:cTn id="11" presetID="0" presetClass="path" presetSubtype="0" accel="50000" decel="50000" fill="hold" nodeType="withEffect">
                                  <p:stCondLst>
                                    <p:cond delay="0"/>
                                  </p:stCondLst>
                                  <p:childTnLst>
                                    <p:animMotion origin="layout" path="M 0.02149 -0.0206 L 0.22201 0.22986 " pathEditMode="relative" ptsTypes="AA">
                                      <p:cBhvr>
                                        <p:cTn id="12" dur="2000" fill="hold"/>
                                        <p:tgtEl>
                                          <p:spTgt spid="28"/>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2000" fill="hold"/>
                                        <p:tgtEl>
                                          <p:spTgt spid="36"/>
                                        </p:tgtEl>
                                      </p:cBhvr>
                                      <p:by x="33000" y="33000"/>
                                    </p:animScale>
                                  </p:childTnLst>
                                </p:cTn>
                              </p:par>
                              <p:par>
                                <p:cTn id="21" presetID="0" presetClass="path" presetSubtype="0" accel="50000" decel="50000" fill="hold" nodeType="withEffect">
                                  <p:stCondLst>
                                    <p:cond delay="0"/>
                                  </p:stCondLst>
                                  <p:childTnLst>
                                    <p:animMotion origin="layout" path="M -0.00416 -0.08217 L 0.19232 0.29097 " pathEditMode="relative" ptsTypes="AA">
                                      <p:cBhvr>
                                        <p:cTn id="22" dur="2000" fill="hold"/>
                                        <p:tgtEl>
                                          <p:spTgt spid="36"/>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3D496-1C8E-2B46-8CAA-6A22E2AF8CC6}"/>
              </a:ext>
            </a:extLst>
          </p:cNvPr>
          <p:cNvSpPr>
            <a:spLocks noGrp="1"/>
          </p:cNvSpPr>
          <p:nvPr>
            <p:ph type="title"/>
          </p:nvPr>
        </p:nvSpPr>
        <p:spPr/>
        <p:txBody>
          <a:bodyPr>
            <a:normAutofit/>
          </a:bodyPr>
          <a:lstStyle/>
          <a:p>
            <a:r>
              <a:rPr lang="en-US" i="0"/>
              <a:t>HOW FAR CAN THE EARTHQUAKE GO?</a:t>
            </a:r>
            <a:endParaRPr lang="en-US" i="0" dirty="0"/>
          </a:p>
        </p:txBody>
      </p:sp>
      <p:sp>
        <p:nvSpPr>
          <p:cNvPr id="11" name="Parallelogram 10">
            <a:extLst>
              <a:ext uri="{FF2B5EF4-FFF2-40B4-BE49-F238E27FC236}">
                <a16:creationId xmlns:a16="http://schemas.microsoft.com/office/drawing/2014/main" id="{521F601B-F86F-034C-A706-2F3157C1F4AE}"/>
              </a:ext>
            </a:extLst>
          </p:cNvPr>
          <p:cNvSpPr/>
          <p:nvPr/>
        </p:nvSpPr>
        <p:spPr>
          <a:xfrm>
            <a:off x="9274043" y="5450949"/>
            <a:ext cx="1471580"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213A2D8-5E99-B84C-A234-60B10AB0CABF}"/>
              </a:ext>
            </a:extLst>
          </p:cNvPr>
          <p:cNvSpPr txBox="1"/>
          <p:nvPr/>
        </p:nvSpPr>
        <p:spPr>
          <a:xfrm rot="18335671">
            <a:off x="9253848" y="6258064"/>
            <a:ext cx="1049215" cy="369332"/>
          </a:xfrm>
          <a:prstGeom prst="rect">
            <a:avLst/>
          </a:prstGeom>
          <a:noFill/>
        </p:spPr>
        <p:txBody>
          <a:bodyPr wrap="square" rtlCol="0">
            <a:spAutoFit/>
          </a:bodyPr>
          <a:lstStyle/>
          <a:p>
            <a:r>
              <a:rPr lang="en-US" b="1" dirty="0"/>
              <a:t>Question</a:t>
            </a:r>
          </a:p>
        </p:txBody>
      </p:sp>
      <p:pic>
        <p:nvPicPr>
          <p:cNvPr id="4" name="Picture 2" descr="Cartoon running track stadium Royalty Free Vector Image">
            <a:extLst>
              <a:ext uri="{FF2B5EF4-FFF2-40B4-BE49-F238E27FC236}">
                <a16:creationId xmlns:a16="http://schemas.microsoft.com/office/drawing/2014/main" id="{60314916-E77E-8348-831A-0CBC101B7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616"/>
          <a:stretch/>
        </p:blipFill>
        <p:spPr bwMode="auto">
          <a:xfrm>
            <a:off x="2262413" y="1388839"/>
            <a:ext cx="6707439" cy="451981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6A529178-ED9A-C64D-B5DE-53D4681C60F5}"/>
              </a:ext>
            </a:extLst>
          </p:cNvPr>
          <p:cNvCxnSpPr>
            <a:cxnSpLocks/>
          </p:cNvCxnSpPr>
          <p:nvPr/>
        </p:nvCxnSpPr>
        <p:spPr>
          <a:xfrm>
            <a:off x="4209861" y="5069942"/>
            <a:ext cx="282468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338B2B-76CB-E148-9D5A-CB6101B3F669}"/>
              </a:ext>
            </a:extLst>
          </p:cNvPr>
          <p:cNvCxnSpPr/>
          <p:nvPr/>
        </p:nvCxnSpPr>
        <p:spPr>
          <a:xfrm>
            <a:off x="4209861" y="2426330"/>
            <a:ext cx="2824681"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8" name="Arc 17">
            <a:extLst>
              <a:ext uri="{FF2B5EF4-FFF2-40B4-BE49-F238E27FC236}">
                <a16:creationId xmlns:a16="http://schemas.microsoft.com/office/drawing/2014/main" id="{F52D0C44-6D1E-5148-B92D-213195E6D0C2}"/>
              </a:ext>
            </a:extLst>
          </p:cNvPr>
          <p:cNvSpPr/>
          <p:nvPr/>
        </p:nvSpPr>
        <p:spPr>
          <a:xfrm rot="16200000">
            <a:off x="3103583" y="2319445"/>
            <a:ext cx="2665232" cy="2860896"/>
          </a:xfrm>
          <a:prstGeom prst="arc">
            <a:avLst>
              <a:gd name="adj1" fmla="val 11083060"/>
              <a:gd name="adj2" fmla="val 21096220"/>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Arc 18">
            <a:extLst>
              <a:ext uri="{FF2B5EF4-FFF2-40B4-BE49-F238E27FC236}">
                <a16:creationId xmlns:a16="http://schemas.microsoft.com/office/drawing/2014/main" id="{5401778C-9414-1E40-861B-FB1761BEFEBA}"/>
              </a:ext>
            </a:extLst>
          </p:cNvPr>
          <p:cNvSpPr/>
          <p:nvPr/>
        </p:nvSpPr>
        <p:spPr>
          <a:xfrm rot="5400000">
            <a:off x="5451895" y="2319445"/>
            <a:ext cx="2665232" cy="2860896"/>
          </a:xfrm>
          <a:prstGeom prst="arc">
            <a:avLst>
              <a:gd name="adj1" fmla="val 11083060"/>
              <a:gd name="adj2" fmla="val 21096220"/>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028" name="Picture 4" descr="London Marathon | World&amp;#39;s Marathons">
            <a:extLst>
              <a:ext uri="{FF2B5EF4-FFF2-40B4-BE49-F238E27FC236}">
                <a16:creationId xmlns:a16="http://schemas.microsoft.com/office/drawing/2014/main" id="{354B7D2F-D6E0-BF45-9A5A-756B8027A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752" y="1144571"/>
            <a:ext cx="11069370" cy="4764087"/>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9FD8FACB-BB3D-A142-B606-B182BC6A9229}"/>
              </a:ext>
            </a:extLst>
          </p:cNvPr>
          <p:cNvGrpSpPr/>
          <p:nvPr/>
        </p:nvGrpSpPr>
        <p:grpSpPr>
          <a:xfrm>
            <a:off x="10349539" y="2703465"/>
            <a:ext cx="1435029" cy="1046428"/>
            <a:chOff x="3071079" y="1591128"/>
            <a:chExt cx="4565967" cy="3424474"/>
          </a:xfrm>
        </p:grpSpPr>
        <p:pic>
          <p:nvPicPr>
            <p:cNvPr id="1030" name="Picture 6" descr="On This Day in 2015: Mo Farah wins 10,000 World Championships title |  Shropshire Star">
              <a:extLst>
                <a:ext uri="{FF2B5EF4-FFF2-40B4-BE49-F238E27FC236}">
                  <a16:creationId xmlns:a16="http://schemas.microsoft.com/office/drawing/2014/main" id="{E16543A0-3B33-0B44-8C8B-D3E3D31472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1079" y="1591128"/>
              <a:ext cx="4565967" cy="3424474"/>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F217C021-6422-DF46-ABB9-81FF46A0E610}"/>
                </a:ext>
              </a:extLst>
            </p:cNvPr>
            <p:cNvGrpSpPr/>
            <p:nvPr/>
          </p:nvGrpSpPr>
          <p:grpSpPr>
            <a:xfrm>
              <a:off x="5150247" y="3135537"/>
              <a:ext cx="716400" cy="870730"/>
              <a:chOff x="9568094" y="-63276"/>
              <a:chExt cx="716400" cy="870730"/>
            </a:xfrm>
          </p:grpSpPr>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2CA9A05D-6F71-6346-B2FE-24C2A5C7ED9A}"/>
                      </a:ext>
                    </a:extLst>
                  </p14:cNvPr>
                  <p14:cNvContentPartPr/>
                  <p14:nvPr/>
                </p14:nvContentPartPr>
                <p14:xfrm>
                  <a:off x="9893534" y="-63276"/>
                  <a:ext cx="390960" cy="639720"/>
                </p14:xfrm>
              </p:contentPart>
            </mc:Choice>
            <mc:Fallback xmlns="">
              <p:pic>
                <p:nvPicPr>
                  <p:cNvPr id="23" name="Ink 22">
                    <a:extLst>
                      <a:ext uri="{FF2B5EF4-FFF2-40B4-BE49-F238E27FC236}">
                        <a16:creationId xmlns:a16="http://schemas.microsoft.com/office/drawing/2014/main" id="{2CA9A05D-6F71-6346-B2FE-24C2A5C7ED9A}"/>
                      </a:ext>
                    </a:extLst>
                  </p:cNvPr>
                  <p:cNvPicPr/>
                  <p:nvPr/>
                </p:nvPicPr>
                <p:blipFill>
                  <a:blip r:embed="rId7"/>
                  <a:stretch>
                    <a:fillRect/>
                  </a:stretch>
                </p:blipFill>
                <p:spPr>
                  <a:xfrm>
                    <a:off x="9836376" y="-122074"/>
                    <a:ext cx="504133" cy="7561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37050C28-816B-C64C-95BF-C5481BA702D9}"/>
                      </a:ext>
                    </a:extLst>
                  </p14:cNvPr>
                  <p14:cNvContentPartPr/>
                  <p14:nvPr/>
                </p14:nvContentPartPr>
                <p14:xfrm>
                  <a:off x="9568094" y="84"/>
                  <a:ext cx="304920" cy="576720"/>
                </p14:xfrm>
              </p:contentPart>
            </mc:Choice>
            <mc:Fallback xmlns="">
              <p:pic>
                <p:nvPicPr>
                  <p:cNvPr id="25" name="Ink 24">
                    <a:extLst>
                      <a:ext uri="{FF2B5EF4-FFF2-40B4-BE49-F238E27FC236}">
                        <a16:creationId xmlns:a16="http://schemas.microsoft.com/office/drawing/2014/main" id="{37050C28-816B-C64C-95BF-C5481BA702D9}"/>
                      </a:ext>
                    </a:extLst>
                  </p:cNvPr>
                  <p:cNvPicPr/>
                  <p:nvPr/>
                </p:nvPicPr>
                <p:blipFill>
                  <a:blip r:embed="rId9"/>
                  <a:stretch>
                    <a:fillRect/>
                  </a:stretch>
                </p:blipFill>
                <p:spPr>
                  <a:xfrm>
                    <a:off x="9510993" y="-58765"/>
                    <a:ext cx="417980" cy="693241"/>
                  </a:xfrm>
                  <a:prstGeom prst="rect">
                    <a:avLst/>
                  </a:prstGeom>
                </p:spPr>
              </p:pic>
            </mc:Fallback>
          </mc:AlternateContent>
          <p:sp>
            <p:nvSpPr>
              <p:cNvPr id="33" name="Hjerte 32">
                <a:extLst>
                  <a:ext uri="{FF2B5EF4-FFF2-40B4-BE49-F238E27FC236}">
                    <a16:creationId xmlns:a16="http://schemas.microsoft.com/office/drawing/2014/main" id="{F47E749F-13FE-467E-8850-9648D1FC1C48}"/>
                  </a:ext>
                </a:extLst>
              </p:cNvPr>
              <p:cNvSpPr/>
              <p:nvPr/>
            </p:nvSpPr>
            <p:spPr>
              <a:xfrm>
                <a:off x="9765233" y="624574"/>
                <a:ext cx="182880" cy="182880"/>
              </a:xfrm>
              <a:prstGeom prst="ellipse">
                <a:avLst/>
              </a:prstGeom>
              <a:solidFill>
                <a:srgbClr val="F5C248"/>
              </a:solidFill>
              <a:ln w="126000">
                <a:gradFill>
                  <a:gsLst>
                    <a:gs pos="1000">
                      <a:srgbClr val="F5C248"/>
                    </a:gs>
                    <a:gs pos="25000">
                      <a:srgbClr val="C88E23"/>
                    </a:gs>
                    <a:gs pos="48000">
                      <a:srgbClr val="F5C248"/>
                    </a:gs>
                    <a:gs pos="69000">
                      <a:srgbClr val="C88E23"/>
                    </a:gs>
                    <a:gs pos="86000">
                      <a:srgbClr val="F5C248"/>
                    </a:gs>
                    <a:gs pos="100000">
                      <a:srgbClr val="C88E23"/>
                    </a:gs>
                  </a:gsLst>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en-US" sz="900" dirty="0">
                    <a:solidFill>
                      <a:schemeClr val="tx1"/>
                    </a:solidFill>
                  </a:rPr>
                  <a:t>1</a:t>
                </a:r>
              </a:p>
            </p:txBody>
          </p:sp>
        </p:grpSp>
      </p:grpSp>
      <p:pic>
        <p:nvPicPr>
          <p:cNvPr id="36" name="Content Placeholder 35" descr="A picture containing tree, outdoor, grass&#10;&#10;Description automatically generated">
            <a:extLst>
              <a:ext uri="{FF2B5EF4-FFF2-40B4-BE49-F238E27FC236}">
                <a16:creationId xmlns:a16="http://schemas.microsoft.com/office/drawing/2014/main" id="{BC552C57-E0FD-9349-BFE0-121E1E80F32F}"/>
              </a:ext>
            </a:extLst>
          </p:cNvPr>
          <p:cNvPicPr>
            <a:picLocks noGrp="1" noChangeAspect="1"/>
          </p:cNvPicPr>
          <p:nvPr>
            <p:ph idx="1"/>
          </p:nvPr>
        </p:nvPicPr>
        <p:blipFill rotWithShape="1">
          <a:blip r:embed="rId10"/>
          <a:srcRect l="8562" t="21497" r="15233"/>
          <a:stretch/>
        </p:blipFill>
        <p:spPr>
          <a:xfrm rot="5400000">
            <a:off x="10873398" y="3881376"/>
            <a:ext cx="1028055" cy="794286"/>
          </a:xfrm>
        </p:spPr>
      </p:pic>
      <p:sp>
        <p:nvSpPr>
          <p:cNvPr id="21" name="TextBox 20">
            <a:extLst>
              <a:ext uri="{FF2B5EF4-FFF2-40B4-BE49-F238E27FC236}">
                <a16:creationId xmlns:a16="http://schemas.microsoft.com/office/drawing/2014/main" id="{D4E0AAD0-C2E3-D144-B382-258C01F1B927}"/>
              </a:ext>
            </a:extLst>
          </p:cNvPr>
          <p:cNvSpPr txBox="1"/>
          <p:nvPr/>
        </p:nvSpPr>
        <p:spPr>
          <a:xfrm>
            <a:off x="4448724" y="3091068"/>
            <a:ext cx="4250215"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sz="4000" dirty="0">
                <a:latin typeface="Calibri Light" panose="020F0302020204030204" pitchFamily="34" charset="0"/>
                <a:cs typeface="Calibri Light" panose="020F0302020204030204" pitchFamily="34" charset="0"/>
              </a:rPr>
              <a:t>Rebecca : 5 miles</a:t>
            </a:r>
          </a:p>
          <a:p>
            <a:r>
              <a:rPr lang="en-GB" sz="4000" dirty="0">
                <a:latin typeface="Calibri Light" panose="020F0302020204030204" pitchFamily="34" charset="0"/>
                <a:cs typeface="Calibri Light" panose="020F0302020204030204" pitchFamily="34" charset="0"/>
              </a:rPr>
              <a:t>Sir Mo: 26 miles</a:t>
            </a:r>
          </a:p>
        </p:txBody>
      </p:sp>
      <p:sp>
        <p:nvSpPr>
          <p:cNvPr id="22" name="TextBox 21">
            <a:extLst>
              <a:ext uri="{FF2B5EF4-FFF2-40B4-BE49-F238E27FC236}">
                <a16:creationId xmlns:a16="http://schemas.microsoft.com/office/drawing/2014/main" id="{B41D46C9-56F2-C946-800D-20351AF417EE}"/>
              </a:ext>
            </a:extLst>
          </p:cNvPr>
          <p:cNvSpPr txBox="1"/>
          <p:nvPr/>
        </p:nvSpPr>
        <p:spPr>
          <a:xfrm>
            <a:off x="361253" y="3108231"/>
            <a:ext cx="3319604"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sz="4000" dirty="0">
                <a:latin typeface="Calibri Light" panose="020F0302020204030204" pitchFamily="34" charset="0"/>
                <a:cs typeface="Calibri Light" panose="020F0302020204030204" pitchFamily="34" charset="0"/>
              </a:rPr>
              <a:t>Measurement at 10 minutes:</a:t>
            </a:r>
          </a:p>
        </p:txBody>
      </p:sp>
      <p:cxnSp>
        <p:nvCxnSpPr>
          <p:cNvPr id="5" name="Straight Arrow Connector 4">
            <a:extLst>
              <a:ext uri="{FF2B5EF4-FFF2-40B4-BE49-F238E27FC236}">
                <a16:creationId xmlns:a16="http://schemas.microsoft.com/office/drawing/2014/main" id="{7DBFC3FE-43F2-0644-8306-54B1701D8AE2}"/>
              </a:ext>
            </a:extLst>
          </p:cNvPr>
          <p:cNvCxnSpPr/>
          <p:nvPr/>
        </p:nvCxnSpPr>
        <p:spPr>
          <a:xfrm>
            <a:off x="3693831" y="3749893"/>
            <a:ext cx="754893" cy="14598"/>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07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3D496-1C8E-2B46-8CAA-6A22E2AF8CC6}"/>
              </a:ext>
            </a:extLst>
          </p:cNvPr>
          <p:cNvSpPr>
            <a:spLocks noGrp="1"/>
          </p:cNvSpPr>
          <p:nvPr>
            <p:ph type="title"/>
          </p:nvPr>
        </p:nvSpPr>
        <p:spPr/>
        <p:txBody>
          <a:bodyPr>
            <a:normAutofit/>
          </a:bodyPr>
          <a:lstStyle/>
          <a:p>
            <a:r>
              <a:rPr lang="en-US" i="0" dirty="0"/>
              <a:t>HOW FAR CAN THE EARTHQUAKE GO?</a:t>
            </a:r>
          </a:p>
        </p:txBody>
      </p:sp>
      <p:sp>
        <p:nvSpPr>
          <p:cNvPr id="11" name="Parallelogram 10">
            <a:extLst>
              <a:ext uri="{FF2B5EF4-FFF2-40B4-BE49-F238E27FC236}">
                <a16:creationId xmlns:a16="http://schemas.microsoft.com/office/drawing/2014/main" id="{521F601B-F86F-034C-A706-2F3157C1F4AE}"/>
              </a:ext>
            </a:extLst>
          </p:cNvPr>
          <p:cNvSpPr/>
          <p:nvPr/>
        </p:nvSpPr>
        <p:spPr>
          <a:xfrm>
            <a:off x="9274043" y="5450949"/>
            <a:ext cx="1471580"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213A2D8-5E99-B84C-A234-60B10AB0CABF}"/>
              </a:ext>
            </a:extLst>
          </p:cNvPr>
          <p:cNvSpPr txBox="1"/>
          <p:nvPr/>
        </p:nvSpPr>
        <p:spPr>
          <a:xfrm rot="18335671">
            <a:off x="9253848" y="6258064"/>
            <a:ext cx="1049215" cy="369332"/>
          </a:xfrm>
          <a:prstGeom prst="rect">
            <a:avLst/>
          </a:prstGeom>
          <a:noFill/>
        </p:spPr>
        <p:txBody>
          <a:bodyPr wrap="square" rtlCol="0">
            <a:spAutoFit/>
          </a:bodyPr>
          <a:lstStyle/>
          <a:p>
            <a:r>
              <a:rPr lang="en-US" b="1" dirty="0"/>
              <a:t>Question</a:t>
            </a:r>
          </a:p>
        </p:txBody>
      </p:sp>
      <p:pic>
        <p:nvPicPr>
          <p:cNvPr id="4" name="Picture 2" descr="Cartoon running track stadium Royalty Free Vector Image">
            <a:extLst>
              <a:ext uri="{FF2B5EF4-FFF2-40B4-BE49-F238E27FC236}">
                <a16:creationId xmlns:a16="http://schemas.microsoft.com/office/drawing/2014/main" id="{60314916-E77E-8348-831A-0CBC101B7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616"/>
          <a:stretch/>
        </p:blipFill>
        <p:spPr bwMode="auto">
          <a:xfrm>
            <a:off x="2262413" y="1388839"/>
            <a:ext cx="6707439" cy="451981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6A529178-ED9A-C64D-B5DE-53D4681C60F5}"/>
              </a:ext>
            </a:extLst>
          </p:cNvPr>
          <p:cNvCxnSpPr>
            <a:cxnSpLocks/>
          </p:cNvCxnSpPr>
          <p:nvPr/>
        </p:nvCxnSpPr>
        <p:spPr>
          <a:xfrm>
            <a:off x="4209861" y="5069942"/>
            <a:ext cx="282468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338B2B-76CB-E148-9D5A-CB6101B3F669}"/>
              </a:ext>
            </a:extLst>
          </p:cNvPr>
          <p:cNvCxnSpPr/>
          <p:nvPr/>
        </p:nvCxnSpPr>
        <p:spPr>
          <a:xfrm>
            <a:off x="4209861" y="2426330"/>
            <a:ext cx="2824681"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8" name="Arc 17">
            <a:extLst>
              <a:ext uri="{FF2B5EF4-FFF2-40B4-BE49-F238E27FC236}">
                <a16:creationId xmlns:a16="http://schemas.microsoft.com/office/drawing/2014/main" id="{F52D0C44-6D1E-5148-B92D-213195E6D0C2}"/>
              </a:ext>
            </a:extLst>
          </p:cNvPr>
          <p:cNvSpPr/>
          <p:nvPr/>
        </p:nvSpPr>
        <p:spPr>
          <a:xfrm rot="16200000">
            <a:off x="3103583" y="2319445"/>
            <a:ext cx="2665232" cy="2860896"/>
          </a:xfrm>
          <a:prstGeom prst="arc">
            <a:avLst>
              <a:gd name="adj1" fmla="val 11083060"/>
              <a:gd name="adj2" fmla="val 21096220"/>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Arc 18">
            <a:extLst>
              <a:ext uri="{FF2B5EF4-FFF2-40B4-BE49-F238E27FC236}">
                <a16:creationId xmlns:a16="http://schemas.microsoft.com/office/drawing/2014/main" id="{5401778C-9414-1E40-861B-FB1761BEFEBA}"/>
              </a:ext>
            </a:extLst>
          </p:cNvPr>
          <p:cNvSpPr/>
          <p:nvPr/>
        </p:nvSpPr>
        <p:spPr>
          <a:xfrm rot="5400000">
            <a:off x="5451895" y="2319445"/>
            <a:ext cx="2665232" cy="2860896"/>
          </a:xfrm>
          <a:prstGeom prst="arc">
            <a:avLst>
              <a:gd name="adj1" fmla="val 11083060"/>
              <a:gd name="adj2" fmla="val 21096220"/>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028" name="Picture 4" descr="London Marathon | World&amp;#39;s Marathons">
            <a:extLst>
              <a:ext uri="{FF2B5EF4-FFF2-40B4-BE49-F238E27FC236}">
                <a16:creationId xmlns:a16="http://schemas.microsoft.com/office/drawing/2014/main" id="{354B7D2F-D6E0-BF45-9A5A-756B8027A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752" y="1144571"/>
            <a:ext cx="11069370" cy="4764087"/>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9FD8FACB-BB3D-A142-B606-B182BC6A9229}"/>
              </a:ext>
            </a:extLst>
          </p:cNvPr>
          <p:cNvGrpSpPr/>
          <p:nvPr/>
        </p:nvGrpSpPr>
        <p:grpSpPr>
          <a:xfrm>
            <a:off x="271109" y="1277020"/>
            <a:ext cx="1435029" cy="1046428"/>
            <a:chOff x="3071079" y="1591128"/>
            <a:chExt cx="4565967" cy="3424474"/>
          </a:xfrm>
        </p:grpSpPr>
        <p:pic>
          <p:nvPicPr>
            <p:cNvPr id="1030" name="Picture 6" descr="On This Day in 2015: Mo Farah wins 10,000 World Championships title |  Shropshire Star">
              <a:extLst>
                <a:ext uri="{FF2B5EF4-FFF2-40B4-BE49-F238E27FC236}">
                  <a16:creationId xmlns:a16="http://schemas.microsoft.com/office/drawing/2014/main" id="{E16543A0-3B33-0B44-8C8B-D3E3D31472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1079" y="1591128"/>
              <a:ext cx="4565967" cy="3424474"/>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F217C021-6422-DF46-ABB9-81FF46A0E610}"/>
                </a:ext>
              </a:extLst>
            </p:cNvPr>
            <p:cNvGrpSpPr/>
            <p:nvPr/>
          </p:nvGrpSpPr>
          <p:grpSpPr>
            <a:xfrm>
              <a:off x="5150247" y="3135537"/>
              <a:ext cx="716400" cy="870730"/>
              <a:chOff x="9568094" y="-63276"/>
              <a:chExt cx="716400" cy="870730"/>
            </a:xfrm>
          </p:grpSpPr>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2CA9A05D-6F71-6346-B2FE-24C2A5C7ED9A}"/>
                      </a:ext>
                    </a:extLst>
                  </p14:cNvPr>
                  <p14:cNvContentPartPr/>
                  <p14:nvPr/>
                </p14:nvContentPartPr>
                <p14:xfrm>
                  <a:off x="9893534" y="-63276"/>
                  <a:ext cx="390960" cy="639720"/>
                </p14:xfrm>
              </p:contentPart>
            </mc:Choice>
            <mc:Fallback xmlns="">
              <p:pic>
                <p:nvPicPr>
                  <p:cNvPr id="23" name="Ink 22">
                    <a:extLst>
                      <a:ext uri="{FF2B5EF4-FFF2-40B4-BE49-F238E27FC236}">
                        <a16:creationId xmlns:a16="http://schemas.microsoft.com/office/drawing/2014/main" id="{2CA9A05D-6F71-6346-B2FE-24C2A5C7ED9A}"/>
                      </a:ext>
                    </a:extLst>
                  </p:cNvPr>
                  <p:cNvPicPr/>
                  <p:nvPr/>
                </p:nvPicPr>
                <p:blipFill>
                  <a:blip r:embed="rId7"/>
                  <a:stretch>
                    <a:fillRect/>
                  </a:stretch>
                </p:blipFill>
                <p:spPr>
                  <a:xfrm>
                    <a:off x="9836376" y="-122074"/>
                    <a:ext cx="504133" cy="7561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37050C28-816B-C64C-95BF-C5481BA702D9}"/>
                      </a:ext>
                    </a:extLst>
                  </p14:cNvPr>
                  <p14:cNvContentPartPr/>
                  <p14:nvPr/>
                </p14:nvContentPartPr>
                <p14:xfrm>
                  <a:off x="9568094" y="84"/>
                  <a:ext cx="304920" cy="576720"/>
                </p14:xfrm>
              </p:contentPart>
            </mc:Choice>
            <mc:Fallback xmlns="">
              <p:pic>
                <p:nvPicPr>
                  <p:cNvPr id="25" name="Ink 24">
                    <a:extLst>
                      <a:ext uri="{FF2B5EF4-FFF2-40B4-BE49-F238E27FC236}">
                        <a16:creationId xmlns:a16="http://schemas.microsoft.com/office/drawing/2014/main" id="{37050C28-816B-C64C-95BF-C5481BA702D9}"/>
                      </a:ext>
                    </a:extLst>
                  </p:cNvPr>
                  <p:cNvPicPr/>
                  <p:nvPr/>
                </p:nvPicPr>
                <p:blipFill>
                  <a:blip r:embed="rId9"/>
                  <a:stretch>
                    <a:fillRect/>
                  </a:stretch>
                </p:blipFill>
                <p:spPr>
                  <a:xfrm>
                    <a:off x="9510993" y="-58765"/>
                    <a:ext cx="417980" cy="693241"/>
                  </a:xfrm>
                  <a:prstGeom prst="rect">
                    <a:avLst/>
                  </a:prstGeom>
                </p:spPr>
              </p:pic>
            </mc:Fallback>
          </mc:AlternateContent>
          <p:sp>
            <p:nvSpPr>
              <p:cNvPr id="33" name="Hjerte 32">
                <a:extLst>
                  <a:ext uri="{FF2B5EF4-FFF2-40B4-BE49-F238E27FC236}">
                    <a16:creationId xmlns:a16="http://schemas.microsoft.com/office/drawing/2014/main" id="{F47E749F-13FE-467E-8850-9648D1FC1C48}"/>
                  </a:ext>
                </a:extLst>
              </p:cNvPr>
              <p:cNvSpPr/>
              <p:nvPr/>
            </p:nvSpPr>
            <p:spPr>
              <a:xfrm>
                <a:off x="9765233" y="624574"/>
                <a:ext cx="182880" cy="182880"/>
              </a:xfrm>
              <a:prstGeom prst="ellipse">
                <a:avLst/>
              </a:prstGeom>
              <a:solidFill>
                <a:srgbClr val="F5C248"/>
              </a:solidFill>
              <a:ln w="126000">
                <a:gradFill>
                  <a:gsLst>
                    <a:gs pos="1000">
                      <a:srgbClr val="F5C248"/>
                    </a:gs>
                    <a:gs pos="25000">
                      <a:srgbClr val="C88E23"/>
                    </a:gs>
                    <a:gs pos="48000">
                      <a:srgbClr val="F5C248"/>
                    </a:gs>
                    <a:gs pos="69000">
                      <a:srgbClr val="C88E23"/>
                    </a:gs>
                    <a:gs pos="86000">
                      <a:srgbClr val="F5C248"/>
                    </a:gs>
                    <a:gs pos="100000">
                      <a:srgbClr val="C88E23"/>
                    </a:gs>
                  </a:gsLst>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en-US" sz="900" dirty="0">
                    <a:solidFill>
                      <a:schemeClr val="tx1"/>
                    </a:solidFill>
                  </a:rPr>
                  <a:t>1</a:t>
                </a:r>
              </a:p>
            </p:txBody>
          </p:sp>
        </p:grpSp>
      </p:grpSp>
      <p:pic>
        <p:nvPicPr>
          <p:cNvPr id="36" name="Content Placeholder 35" descr="A picture containing tree, outdoor, grass&#10;&#10;Description automatically generated">
            <a:extLst>
              <a:ext uri="{FF2B5EF4-FFF2-40B4-BE49-F238E27FC236}">
                <a16:creationId xmlns:a16="http://schemas.microsoft.com/office/drawing/2014/main" id="{BC552C57-E0FD-9349-BFE0-121E1E80F32F}"/>
              </a:ext>
            </a:extLst>
          </p:cNvPr>
          <p:cNvPicPr>
            <a:picLocks noGrp="1" noChangeAspect="1"/>
          </p:cNvPicPr>
          <p:nvPr>
            <p:ph idx="1"/>
          </p:nvPr>
        </p:nvPicPr>
        <p:blipFill rotWithShape="1">
          <a:blip r:embed="rId10"/>
          <a:srcRect l="8562" t="21497" r="15233"/>
          <a:stretch/>
        </p:blipFill>
        <p:spPr>
          <a:xfrm rot="5400000">
            <a:off x="8651850" y="2906480"/>
            <a:ext cx="1028055" cy="794286"/>
          </a:xfrm>
        </p:spPr>
      </p:pic>
    </p:spTree>
    <p:extLst>
      <p:ext uri="{BB962C8B-B14F-4D97-AF65-F5344CB8AC3E}">
        <p14:creationId xmlns:p14="http://schemas.microsoft.com/office/powerpoint/2010/main" val="2365210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3D496-1C8E-2B46-8CAA-6A22E2AF8CC6}"/>
              </a:ext>
            </a:extLst>
          </p:cNvPr>
          <p:cNvSpPr>
            <a:spLocks noGrp="1"/>
          </p:cNvSpPr>
          <p:nvPr>
            <p:ph type="title"/>
          </p:nvPr>
        </p:nvSpPr>
        <p:spPr/>
        <p:txBody>
          <a:bodyPr>
            <a:normAutofit/>
          </a:bodyPr>
          <a:lstStyle/>
          <a:p>
            <a:r>
              <a:rPr lang="en-US" i="0"/>
              <a:t>HOW FAR CAN THE EARTHQUAKE GO?</a:t>
            </a:r>
            <a:endParaRPr lang="en-US" i="0" dirty="0"/>
          </a:p>
        </p:txBody>
      </p:sp>
      <p:sp>
        <p:nvSpPr>
          <p:cNvPr id="11" name="Parallelogram 10">
            <a:extLst>
              <a:ext uri="{FF2B5EF4-FFF2-40B4-BE49-F238E27FC236}">
                <a16:creationId xmlns:a16="http://schemas.microsoft.com/office/drawing/2014/main" id="{521F601B-F86F-034C-A706-2F3157C1F4AE}"/>
              </a:ext>
            </a:extLst>
          </p:cNvPr>
          <p:cNvSpPr/>
          <p:nvPr/>
        </p:nvSpPr>
        <p:spPr>
          <a:xfrm>
            <a:off x="9274043" y="5450949"/>
            <a:ext cx="1471580"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213A2D8-5E99-B84C-A234-60B10AB0CABF}"/>
              </a:ext>
            </a:extLst>
          </p:cNvPr>
          <p:cNvSpPr txBox="1"/>
          <p:nvPr/>
        </p:nvSpPr>
        <p:spPr>
          <a:xfrm rot="18335671">
            <a:off x="9253848" y="6258064"/>
            <a:ext cx="1049215" cy="369332"/>
          </a:xfrm>
          <a:prstGeom prst="rect">
            <a:avLst/>
          </a:prstGeom>
          <a:noFill/>
        </p:spPr>
        <p:txBody>
          <a:bodyPr wrap="square" rtlCol="0">
            <a:spAutoFit/>
          </a:bodyPr>
          <a:lstStyle/>
          <a:p>
            <a:r>
              <a:rPr lang="en-US" b="1" dirty="0"/>
              <a:t>Question</a:t>
            </a:r>
          </a:p>
        </p:txBody>
      </p:sp>
      <p:pic>
        <p:nvPicPr>
          <p:cNvPr id="4" name="Picture 2" descr="Cartoon running track stadium Royalty Free Vector Image">
            <a:extLst>
              <a:ext uri="{FF2B5EF4-FFF2-40B4-BE49-F238E27FC236}">
                <a16:creationId xmlns:a16="http://schemas.microsoft.com/office/drawing/2014/main" id="{60314916-E77E-8348-831A-0CBC101B7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616"/>
          <a:stretch/>
        </p:blipFill>
        <p:spPr bwMode="auto">
          <a:xfrm>
            <a:off x="2262413" y="1388839"/>
            <a:ext cx="6707439" cy="451981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6A529178-ED9A-C64D-B5DE-53D4681C60F5}"/>
              </a:ext>
            </a:extLst>
          </p:cNvPr>
          <p:cNvCxnSpPr>
            <a:cxnSpLocks/>
          </p:cNvCxnSpPr>
          <p:nvPr/>
        </p:nvCxnSpPr>
        <p:spPr>
          <a:xfrm>
            <a:off x="4209861" y="5069942"/>
            <a:ext cx="282468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338B2B-76CB-E148-9D5A-CB6101B3F669}"/>
              </a:ext>
            </a:extLst>
          </p:cNvPr>
          <p:cNvCxnSpPr/>
          <p:nvPr/>
        </p:nvCxnSpPr>
        <p:spPr>
          <a:xfrm>
            <a:off x="4209861" y="2426330"/>
            <a:ext cx="2824681"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8" name="Arc 17">
            <a:extLst>
              <a:ext uri="{FF2B5EF4-FFF2-40B4-BE49-F238E27FC236}">
                <a16:creationId xmlns:a16="http://schemas.microsoft.com/office/drawing/2014/main" id="{F52D0C44-6D1E-5148-B92D-213195E6D0C2}"/>
              </a:ext>
            </a:extLst>
          </p:cNvPr>
          <p:cNvSpPr/>
          <p:nvPr/>
        </p:nvSpPr>
        <p:spPr>
          <a:xfrm rot="16200000">
            <a:off x="3103583" y="2319445"/>
            <a:ext cx="2665232" cy="2860896"/>
          </a:xfrm>
          <a:prstGeom prst="arc">
            <a:avLst>
              <a:gd name="adj1" fmla="val 11083060"/>
              <a:gd name="adj2" fmla="val 21096220"/>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Arc 18">
            <a:extLst>
              <a:ext uri="{FF2B5EF4-FFF2-40B4-BE49-F238E27FC236}">
                <a16:creationId xmlns:a16="http://schemas.microsoft.com/office/drawing/2014/main" id="{5401778C-9414-1E40-861B-FB1761BEFEBA}"/>
              </a:ext>
            </a:extLst>
          </p:cNvPr>
          <p:cNvSpPr/>
          <p:nvPr/>
        </p:nvSpPr>
        <p:spPr>
          <a:xfrm rot="5400000">
            <a:off x="5451895" y="2319445"/>
            <a:ext cx="2665232" cy="2860896"/>
          </a:xfrm>
          <a:prstGeom prst="arc">
            <a:avLst>
              <a:gd name="adj1" fmla="val 11083060"/>
              <a:gd name="adj2" fmla="val 21096220"/>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028" name="Picture 4" descr="London Marathon | World&amp;#39;s Marathons">
            <a:extLst>
              <a:ext uri="{FF2B5EF4-FFF2-40B4-BE49-F238E27FC236}">
                <a16:creationId xmlns:a16="http://schemas.microsoft.com/office/drawing/2014/main" id="{354B7D2F-D6E0-BF45-9A5A-756B8027A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752" y="1144571"/>
            <a:ext cx="11069370" cy="4764087"/>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9FD8FACB-BB3D-A142-B606-B182BC6A9229}"/>
              </a:ext>
            </a:extLst>
          </p:cNvPr>
          <p:cNvGrpSpPr/>
          <p:nvPr/>
        </p:nvGrpSpPr>
        <p:grpSpPr>
          <a:xfrm>
            <a:off x="10349539" y="2703465"/>
            <a:ext cx="1435029" cy="1046428"/>
            <a:chOff x="3071079" y="1591128"/>
            <a:chExt cx="4565967" cy="3424474"/>
          </a:xfrm>
        </p:grpSpPr>
        <p:pic>
          <p:nvPicPr>
            <p:cNvPr id="1030" name="Picture 6" descr="On This Day in 2015: Mo Farah wins 10,000 World Championships title |  Shropshire Star">
              <a:extLst>
                <a:ext uri="{FF2B5EF4-FFF2-40B4-BE49-F238E27FC236}">
                  <a16:creationId xmlns:a16="http://schemas.microsoft.com/office/drawing/2014/main" id="{E16543A0-3B33-0B44-8C8B-D3E3D31472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1079" y="1591128"/>
              <a:ext cx="4565967" cy="3424474"/>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F217C021-6422-DF46-ABB9-81FF46A0E610}"/>
                </a:ext>
              </a:extLst>
            </p:cNvPr>
            <p:cNvGrpSpPr/>
            <p:nvPr/>
          </p:nvGrpSpPr>
          <p:grpSpPr>
            <a:xfrm>
              <a:off x="5150247" y="3135537"/>
              <a:ext cx="716400" cy="870730"/>
              <a:chOff x="9568094" y="-63276"/>
              <a:chExt cx="716400" cy="870730"/>
            </a:xfrm>
          </p:grpSpPr>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2CA9A05D-6F71-6346-B2FE-24C2A5C7ED9A}"/>
                      </a:ext>
                    </a:extLst>
                  </p14:cNvPr>
                  <p14:cNvContentPartPr/>
                  <p14:nvPr/>
                </p14:nvContentPartPr>
                <p14:xfrm>
                  <a:off x="9893534" y="-63276"/>
                  <a:ext cx="390960" cy="639720"/>
                </p14:xfrm>
              </p:contentPart>
            </mc:Choice>
            <mc:Fallback xmlns="">
              <p:pic>
                <p:nvPicPr>
                  <p:cNvPr id="23" name="Ink 22">
                    <a:extLst>
                      <a:ext uri="{FF2B5EF4-FFF2-40B4-BE49-F238E27FC236}">
                        <a16:creationId xmlns:a16="http://schemas.microsoft.com/office/drawing/2014/main" id="{2CA9A05D-6F71-6346-B2FE-24C2A5C7ED9A}"/>
                      </a:ext>
                    </a:extLst>
                  </p:cNvPr>
                  <p:cNvPicPr/>
                  <p:nvPr/>
                </p:nvPicPr>
                <p:blipFill>
                  <a:blip r:embed="rId7"/>
                  <a:stretch>
                    <a:fillRect/>
                  </a:stretch>
                </p:blipFill>
                <p:spPr>
                  <a:xfrm>
                    <a:off x="9836376" y="-122074"/>
                    <a:ext cx="504133" cy="7561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37050C28-816B-C64C-95BF-C5481BA702D9}"/>
                      </a:ext>
                    </a:extLst>
                  </p14:cNvPr>
                  <p14:cNvContentPartPr/>
                  <p14:nvPr/>
                </p14:nvContentPartPr>
                <p14:xfrm>
                  <a:off x="9568094" y="84"/>
                  <a:ext cx="304920" cy="576720"/>
                </p14:xfrm>
              </p:contentPart>
            </mc:Choice>
            <mc:Fallback xmlns="">
              <p:pic>
                <p:nvPicPr>
                  <p:cNvPr id="25" name="Ink 24">
                    <a:extLst>
                      <a:ext uri="{FF2B5EF4-FFF2-40B4-BE49-F238E27FC236}">
                        <a16:creationId xmlns:a16="http://schemas.microsoft.com/office/drawing/2014/main" id="{37050C28-816B-C64C-95BF-C5481BA702D9}"/>
                      </a:ext>
                    </a:extLst>
                  </p:cNvPr>
                  <p:cNvPicPr/>
                  <p:nvPr/>
                </p:nvPicPr>
                <p:blipFill>
                  <a:blip r:embed="rId9"/>
                  <a:stretch>
                    <a:fillRect/>
                  </a:stretch>
                </p:blipFill>
                <p:spPr>
                  <a:xfrm>
                    <a:off x="9510993" y="-58765"/>
                    <a:ext cx="417980" cy="693241"/>
                  </a:xfrm>
                  <a:prstGeom prst="rect">
                    <a:avLst/>
                  </a:prstGeom>
                </p:spPr>
              </p:pic>
            </mc:Fallback>
          </mc:AlternateContent>
          <p:sp>
            <p:nvSpPr>
              <p:cNvPr id="33" name="Hjerte 32">
                <a:extLst>
                  <a:ext uri="{FF2B5EF4-FFF2-40B4-BE49-F238E27FC236}">
                    <a16:creationId xmlns:a16="http://schemas.microsoft.com/office/drawing/2014/main" id="{F47E749F-13FE-467E-8850-9648D1FC1C48}"/>
                  </a:ext>
                </a:extLst>
              </p:cNvPr>
              <p:cNvSpPr/>
              <p:nvPr/>
            </p:nvSpPr>
            <p:spPr>
              <a:xfrm>
                <a:off x="9765233" y="624574"/>
                <a:ext cx="182880" cy="182880"/>
              </a:xfrm>
              <a:prstGeom prst="ellipse">
                <a:avLst/>
              </a:prstGeom>
              <a:solidFill>
                <a:srgbClr val="F5C248"/>
              </a:solidFill>
              <a:ln w="126000">
                <a:gradFill>
                  <a:gsLst>
                    <a:gs pos="1000">
                      <a:srgbClr val="F5C248"/>
                    </a:gs>
                    <a:gs pos="25000">
                      <a:srgbClr val="C88E23"/>
                    </a:gs>
                    <a:gs pos="48000">
                      <a:srgbClr val="F5C248"/>
                    </a:gs>
                    <a:gs pos="69000">
                      <a:srgbClr val="C88E23"/>
                    </a:gs>
                    <a:gs pos="86000">
                      <a:srgbClr val="F5C248"/>
                    </a:gs>
                    <a:gs pos="100000">
                      <a:srgbClr val="C88E23"/>
                    </a:gs>
                  </a:gsLst>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en-US" sz="900" dirty="0">
                    <a:solidFill>
                      <a:schemeClr val="tx1"/>
                    </a:solidFill>
                  </a:rPr>
                  <a:t>1</a:t>
                </a:r>
              </a:p>
            </p:txBody>
          </p:sp>
        </p:grpSp>
      </p:grpSp>
      <p:pic>
        <p:nvPicPr>
          <p:cNvPr id="36" name="Content Placeholder 35" descr="A picture containing tree, outdoor, grass&#10;&#10;Description automatically generated">
            <a:extLst>
              <a:ext uri="{FF2B5EF4-FFF2-40B4-BE49-F238E27FC236}">
                <a16:creationId xmlns:a16="http://schemas.microsoft.com/office/drawing/2014/main" id="{BC552C57-E0FD-9349-BFE0-121E1E80F32F}"/>
              </a:ext>
            </a:extLst>
          </p:cNvPr>
          <p:cNvPicPr>
            <a:picLocks noGrp="1" noChangeAspect="1"/>
          </p:cNvPicPr>
          <p:nvPr>
            <p:ph idx="1"/>
          </p:nvPr>
        </p:nvPicPr>
        <p:blipFill rotWithShape="1">
          <a:blip r:embed="rId10"/>
          <a:srcRect l="8562" t="21497" r="15233"/>
          <a:stretch/>
        </p:blipFill>
        <p:spPr>
          <a:xfrm rot="5400000">
            <a:off x="10873398" y="3881376"/>
            <a:ext cx="1028055" cy="794286"/>
          </a:xfrm>
        </p:spPr>
      </p:pic>
      <p:sp>
        <p:nvSpPr>
          <p:cNvPr id="21" name="TextBox 20">
            <a:extLst>
              <a:ext uri="{FF2B5EF4-FFF2-40B4-BE49-F238E27FC236}">
                <a16:creationId xmlns:a16="http://schemas.microsoft.com/office/drawing/2014/main" id="{D4E0AAD0-C2E3-D144-B382-258C01F1B927}"/>
              </a:ext>
            </a:extLst>
          </p:cNvPr>
          <p:cNvSpPr txBox="1"/>
          <p:nvPr/>
        </p:nvSpPr>
        <p:spPr>
          <a:xfrm>
            <a:off x="4349332" y="3091068"/>
            <a:ext cx="4250215"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sz="4000" dirty="0">
                <a:latin typeface="Calibri Light" panose="020F0302020204030204" pitchFamily="34" charset="0"/>
                <a:cs typeface="Calibri Light" panose="020F0302020204030204" pitchFamily="34" charset="0"/>
              </a:rPr>
              <a:t>Rebecca : 10 miles</a:t>
            </a:r>
          </a:p>
          <a:p>
            <a:r>
              <a:rPr lang="en-GB" sz="4000" dirty="0">
                <a:latin typeface="Calibri Light" panose="020F0302020204030204" pitchFamily="34" charset="0"/>
                <a:cs typeface="Calibri Light" panose="020F0302020204030204" pitchFamily="34" charset="0"/>
              </a:rPr>
              <a:t>Sir Mo: 10 miles</a:t>
            </a:r>
          </a:p>
        </p:txBody>
      </p:sp>
      <p:sp>
        <p:nvSpPr>
          <p:cNvPr id="22" name="TextBox 21">
            <a:extLst>
              <a:ext uri="{FF2B5EF4-FFF2-40B4-BE49-F238E27FC236}">
                <a16:creationId xmlns:a16="http://schemas.microsoft.com/office/drawing/2014/main" id="{B41D46C9-56F2-C946-800D-20351AF417EE}"/>
              </a:ext>
            </a:extLst>
          </p:cNvPr>
          <p:cNvSpPr txBox="1"/>
          <p:nvPr/>
        </p:nvSpPr>
        <p:spPr>
          <a:xfrm>
            <a:off x="361253" y="3108231"/>
            <a:ext cx="3226773"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sz="4000" dirty="0">
                <a:latin typeface="Calibri Light" panose="020F0302020204030204" pitchFamily="34" charset="0"/>
                <a:cs typeface="Calibri Light" panose="020F0302020204030204" pitchFamily="34" charset="0"/>
              </a:rPr>
              <a:t>Measurement at 10 minutes:</a:t>
            </a:r>
          </a:p>
        </p:txBody>
      </p:sp>
      <p:cxnSp>
        <p:nvCxnSpPr>
          <p:cNvPr id="5" name="Straight Arrow Connector 4">
            <a:extLst>
              <a:ext uri="{FF2B5EF4-FFF2-40B4-BE49-F238E27FC236}">
                <a16:creationId xmlns:a16="http://schemas.microsoft.com/office/drawing/2014/main" id="{7DBFC3FE-43F2-0644-8306-54B1701D8AE2}"/>
              </a:ext>
            </a:extLst>
          </p:cNvPr>
          <p:cNvCxnSpPr/>
          <p:nvPr/>
        </p:nvCxnSpPr>
        <p:spPr>
          <a:xfrm>
            <a:off x="3594439" y="3749893"/>
            <a:ext cx="754893" cy="14598"/>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15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E045E-78D5-7047-8D45-1A20E74C9144}"/>
              </a:ext>
            </a:extLst>
          </p:cNvPr>
          <p:cNvSpPr>
            <a:spLocks noGrp="1"/>
          </p:cNvSpPr>
          <p:nvPr>
            <p:ph type="title"/>
          </p:nvPr>
        </p:nvSpPr>
        <p:spPr/>
        <p:txBody>
          <a:bodyPr/>
          <a:lstStyle/>
          <a:p>
            <a:r>
              <a:rPr lang="en-GB" i="0" dirty="0"/>
              <a:t>WHY DOES IT MATTER?</a:t>
            </a:r>
          </a:p>
        </p:txBody>
      </p:sp>
      <p:sp>
        <p:nvSpPr>
          <p:cNvPr id="3" name="Content Placeholder 2">
            <a:extLst>
              <a:ext uri="{FF2B5EF4-FFF2-40B4-BE49-F238E27FC236}">
                <a16:creationId xmlns:a16="http://schemas.microsoft.com/office/drawing/2014/main" id="{37A5F253-7BEF-7F47-9E93-40F67CF3C4A0}"/>
              </a:ext>
            </a:extLst>
          </p:cNvPr>
          <p:cNvSpPr>
            <a:spLocks noGrp="1"/>
          </p:cNvSpPr>
          <p:nvPr>
            <p:ph idx="1"/>
          </p:nvPr>
        </p:nvSpPr>
        <p:spPr/>
        <p:txBody>
          <a:bodyPr/>
          <a:lstStyle/>
          <a:p>
            <a:endParaRPr lang="en-GB" dirty="0"/>
          </a:p>
        </p:txBody>
      </p:sp>
      <p:pic>
        <p:nvPicPr>
          <p:cNvPr id="2050" name="Picture 2" descr="ShakeAlert® | Earthquake Early Warning">
            <a:extLst>
              <a:ext uri="{FF2B5EF4-FFF2-40B4-BE49-F238E27FC236}">
                <a16:creationId xmlns:a16="http://schemas.microsoft.com/office/drawing/2014/main" id="{910C4F0B-35C3-8947-95B6-25714AC7A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2777" y="1148272"/>
            <a:ext cx="6438900" cy="12700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C4A8C43C-FF94-D545-94F8-01CB5446240B}"/>
              </a:ext>
            </a:extLst>
          </p:cNvPr>
          <p:cNvCxnSpPr/>
          <p:nvPr/>
        </p:nvCxnSpPr>
        <p:spPr>
          <a:xfrm>
            <a:off x="3146342" y="1774850"/>
            <a:ext cx="1126435" cy="0"/>
          </a:xfrm>
          <a:prstGeom prst="straightConnector1">
            <a:avLst/>
          </a:prstGeom>
          <a:ln w="50800">
            <a:solidFill>
              <a:schemeClr val="accent2"/>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EC0881F-D021-E645-9DED-83914B8EDC12}"/>
              </a:ext>
            </a:extLst>
          </p:cNvPr>
          <p:cNvCxnSpPr/>
          <p:nvPr/>
        </p:nvCxnSpPr>
        <p:spPr>
          <a:xfrm>
            <a:off x="3172443" y="4649184"/>
            <a:ext cx="1126435" cy="0"/>
          </a:xfrm>
          <a:prstGeom prst="straightConnector1">
            <a:avLst/>
          </a:prstGeom>
          <a:ln w="50800">
            <a:solidFill>
              <a:schemeClr val="accent2"/>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A23E9F2-1CF9-CA47-82C8-D9DE03D3EEBD}"/>
              </a:ext>
            </a:extLst>
          </p:cNvPr>
          <p:cNvSpPr/>
          <p:nvPr/>
        </p:nvSpPr>
        <p:spPr>
          <a:xfrm>
            <a:off x="714753" y="1177264"/>
            <a:ext cx="2628900" cy="1270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latin typeface="Calibri Light" panose="020F0302020204030204" pitchFamily="34" charset="0"/>
                <a:cs typeface="Calibri Light" panose="020F0302020204030204" pitchFamily="34" charset="0"/>
              </a:rPr>
              <a:t>People</a:t>
            </a:r>
          </a:p>
        </p:txBody>
      </p:sp>
      <p:sp>
        <p:nvSpPr>
          <p:cNvPr id="5" name="Rectangle 4">
            <a:extLst>
              <a:ext uri="{FF2B5EF4-FFF2-40B4-BE49-F238E27FC236}">
                <a16:creationId xmlns:a16="http://schemas.microsoft.com/office/drawing/2014/main" id="{C8FBF4BE-1495-1147-AAE3-38AF6712A032}"/>
              </a:ext>
            </a:extLst>
          </p:cNvPr>
          <p:cNvSpPr/>
          <p:nvPr/>
        </p:nvSpPr>
        <p:spPr>
          <a:xfrm>
            <a:off x="228599" y="3791776"/>
            <a:ext cx="3115054" cy="165506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latin typeface="Calibri Light" panose="020F0302020204030204" pitchFamily="34" charset="0"/>
                <a:cs typeface="Calibri Light" panose="020F0302020204030204" pitchFamily="34" charset="0"/>
              </a:rPr>
              <a:t>Mechanical questions</a:t>
            </a:r>
          </a:p>
        </p:txBody>
      </p:sp>
      <p:sp>
        <p:nvSpPr>
          <p:cNvPr id="15" name="Parallelogram 14">
            <a:extLst>
              <a:ext uri="{FF2B5EF4-FFF2-40B4-BE49-F238E27FC236}">
                <a16:creationId xmlns:a16="http://schemas.microsoft.com/office/drawing/2014/main" id="{5396DA38-E53D-FD46-851D-EFB17595FE4F}"/>
              </a:ext>
            </a:extLst>
          </p:cNvPr>
          <p:cNvSpPr/>
          <p:nvPr/>
        </p:nvSpPr>
        <p:spPr>
          <a:xfrm>
            <a:off x="9274043" y="5450949"/>
            <a:ext cx="1471580"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48F8966-304C-114B-94F0-E84A0C210F87}"/>
              </a:ext>
            </a:extLst>
          </p:cNvPr>
          <p:cNvSpPr txBox="1"/>
          <p:nvPr/>
        </p:nvSpPr>
        <p:spPr>
          <a:xfrm rot="18335671">
            <a:off x="9253848" y="6258064"/>
            <a:ext cx="1049215" cy="369332"/>
          </a:xfrm>
          <a:prstGeom prst="rect">
            <a:avLst/>
          </a:prstGeom>
          <a:noFill/>
        </p:spPr>
        <p:txBody>
          <a:bodyPr wrap="square" rtlCol="0">
            <a:spAutoFit/>
          </a:bodyPr>
          <a:lstStyle/>
          <a:p>
            <a:r>
              <a:rPr lang="en-US" b="1" dirty="0"/>
              <a:t>Question</a:t>
            </a:r>
          </a:p>
        </p:txBody>
      </p:sp>
      <p:sp>
        <p:nvSpPr>
          <p:cNvPr id="12" name="Snip Same-side Corner of Rectangle 23">
            <a:extLst>
              <a:ext uri="{FF2B5EF4-FFF2-40B4-BE49-F238E27FC236}">
                <a16:creationId xmlns:a16="http://schemas.microsoft.com/office/drawing/2014/main" id="{2FEB9908-FA2A-564E-95C8-79C0BBBD7D5A}"/>
              </a:ext>
            </a:extLst>
          </p:cNvPr>
          <p:cNvSpPr/>
          <p:nvPr/>
        </p:nvSpPr>
        <p:spPr>
          <a:xfrm rot="10800000">
            <a:off x="5564306" y="4852767"/>
            <a:ext cx="272935" cy="1217317"/>
          </a:xfrm>
          <a:prstGeom prst="roundRect">
            <a:avLst/>
          </a:prstGeom>
          <a:solidFill>
            <a:schemeClr val="accent2">
              <a:lumMod val="20000"/>
              <a:lumOff val="8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17" name="Trapezium 11">
            <a:extLst>
              <a:ext uri="{FF2B5EF4-FFF2-40B4-BE49-F238E27FC236}">
                <a16:creationId xmlns:a16="http://schemas.microsoft.com/office/drawing/2014/main" id="{8CE02C39-6B7C-4648-8BFB-3A4403E6AF79}"/>
              </a:ext>
            </a:extLst>
          </p:cNvPr>
          <p:cNvSpPr/>
          <p:nvPr/>
        </p:nvSpPr>
        <p:spPr>
          <a:xfrm rot="8716093">
            <a:off x="7149244" y="3745501"/>
            <a:ext cx="2582210" cy="341371"/>
          </a:xfrm>
          <a:custGeom>
            <a:avLst/>
            <a:gdLst>
              <a:gd name="connsiteX0" fmla="*/ 0 w 2320413"/>
              <a:gd name="connsiteY0" fmla="*/ 360000 h 360000"/>
              <a:gd name="connsiteX1" fmla="*/ 90000 w 2320413"/>
              <a:gd name="connsiteY1" fmla="*/ 0 h 360000"/>
              <a:gd name="connsiteX2" fmla="*/ 2230413 w 2320413"/>
              <a:gd name="connsiteY2" fmla="*/ 0 h 360000"/>
              <a:gd name="connsiteX3" fmla="*/ 2320413 w 2320413"/>
              <a:gd name="connsiteY3" fmla="*/ 360000 h 360000"/>
              <a:gd name="connsiteX4" fmla="*/ 0 w 2320413"/>
              <a:gd name="connsiteY4" fmla="*/ 360000 h 360000"/>
              <a:gd name="connsiteX0" fmla="*/ 0 w 2713430"/>
              <a:gd name="connsiteY0" fmla="*/ 360000 h 360000"/>
              <a:gd name="connsiteX1" fmla="*/ 90000 w 2713430"/>
              <a:gd name="connsiteY1" fmla="*/ 0 h 360000"/>
              <a:gd name="connsiteX2" fmla="*/ 2230413 w 2713430"/>
              <a:gd name="connsiteY2" fmla="*/ 0 h 360000"/>
              <a:gd name="connsiteX3" fmla="*/ 2713430 w 2713430"/>
              <a:gd name="connsiteY3" fmla="*/ 345327 h 360000"/>
              <a:gd name="connsiteX4" fmla="*/ 0 w 2713430"/>
              <a:gd name="connsiteY4" fmla="*/ 360000 h 360000"/>
              <a:gd name="connsiteX0" fmla="*/ 41220 w 2623430"/>
              <a:gd name="connsiteY0" fmla="*/ 343295 h 345327"/>
              <a:gd name="connsiteX1" fmla="*/ 0 w 2623430"/>
              <a:gd name="connsiteY1" fmla="*/ 0 h 345327"/>
              <a:gd name="connsiteX2" fmla="*/ 2140413 w 2623430"/>
              <a:gd name="connsiteY2" fmla="*/ 0 h 345327"/>
              <a:gd name="connsiteX3" fmla="*/ 2623430 w 2623430"/>
              <a:gd name="connsiteY3" fmla="*/ 345327 h 345327"/>
              <a:gd name="connsiteX4" fmla="*/ 41220 w 2623430"/>
              <a:gd name="connsiteY4" fmla="*/ 343295 h 345327"/>
              <a:gd name="connsiteX0" fmla="*/ 0 w 2582210"/>
              <a:gd name="connsiteY0" fmla="*/ 351821 h 353853"/>
              <a:gd name="connsiteX1" fmla="*/ 239860 w 2582210"/>
              <a:gd name="connsiteY1" fmla="*/ 0 h 353853"/>
              <a:gd name="connsiteX2" fmla="*/ 2099193 w 2582210"/>
              <a:gd name="connsiteY2" fmla="*/ 8526 h 353853"/>
              <a:gd name="connsiteX3" fmla="*/ 2582210 w 2582210"/>
              <a:gd name="connsiteY3" fmla="*/ 353853 h 353853"/>
              <a:gd name="connsiteX4" fmla="*/ 0 w 2582210"/>
              <a:gd name="connsiteY4" fmla="*/ 351821 h 353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2210" h="353853">
                <a:moveTo>
                  <a:pt x="0" y="351821"/>
                </a:moveTo>
                <a:lnTo>
                  <a:pt x="239860" y="0"/>
                </a:lnTo>
                <a:lnTo>
                  <a:pt x="2099193" y="8526"/>
                </a:lnTo>
                <a:lnTo>
                  <a:pt x="2582210" y="353853"/>
                </a:lnTo>
                <a:lnTo>
                  <a:pt x="0" y="351821"/>
                </a:lnTo>
                <a:close/>
              </a:path>
            </a:pathLst>
          </a:custGeom>
          <a:gradFill flip="none" rotWithShape="1">
            <a:gsLst>
              <a:gs pos="0">
                <a:schemeClr val="accent2"/>
              </a:gs>
              <a:gs pos="48000">
                <a:schemeClr val="accent2">
                  <a:lumMod val="60000"/>
                  <a:lumOff val="40000"/>
                </a:schemeClr>
              </a:gs>
              <a:gs pos="77000">
                <a:schemeClr val="accent2">
                  <a:lumMod val="40000"/>
                  <a:lumOff val="60000"/>
                </a:schemeClr>
              </a:gs>
              <a:gs pos="100000">
                <a:schemeClr val="accent2">
                  <a:lumMod val="20000"/>
                  <a:lumOff val="80000"/>
                </a:schemeClr>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18" name="Trapezium 11">
            <a:extLst>
              <a:ext uri="{FF2B5EF4-FFF2-40B4-BE49-F238E27FC236}">
                <a16:creationId xmlns:a16="http://schemas.microsoft.com/office/drawing/2014/main" id="{82A9F29C-EC7B-634D-A173-7FCFA0CEFFD0}"/>
              </a:ext>
            </a:extLst>
          </p:cNvPr>
          <p:cNvSpPr/>
          <p:nvPr/>
        </p:nvSpPr>
        <p:spPr>
          <a:xfrm rot="8716093">
            <a:off x="7706471" y="3752957"/>
            <a:ext cx="2582210" cy="341371"/>
          </a:xfrm>
          <a:custGeom>
            <a:avLst/>
            <a:gdLst>
              <a:gd name="connsiteX0" fmla="*/ 0 w 2320413"/>
              <a:gd name="connsiteY0" fmla="*/ 360000 h 360000"/>
              <a:gd name="connsiteX1" fmla="*/ 90000 w 2320413"/>
              <a:gd name="connsiteY1" fmla="*/ 0 h 360000"/>
              <a:gd name="connsiteX2" fmla="*/ 2230413 w 2320413"/>
              <a:gd name="connsiteY2" fmla="*/ 0 h 360000"/>
              <a:gd name="connsiteX3" fmla="*/ 2320413 w 2320413"/>
              <a:gd name="connsiteY3" fmla="*/ 360000 h 360000"/>
              <a:gd name="connsiteX4" fmla="*/ 0 w 2320413"/>
              <a:gd name="connsiteY4" fmla="*/ 360000 h 360000"/>
              <a:gd name="connsiteX0" fmla="*/ 0 w 2713430"/>
              <a:gd name="connsiteY0" fmla="*/ 360000 h 360000"/>
              <a:gd name="connsiteX1" fmla="*/ 90000 w 2713430"/>
              <a:gd name="connsiteY1" fmla="*/ 0 h 360000"/>
              <a:gd name="connsiteX2" fmla="*/ 2230413 w 2713430"/>
              <a:gd name="connsiteY2" fmla="*/ 0 h 360000"/>
              <a:gd name="connsiteX3" fmla="*/ 2713430 w 2713430"/>
              <a:gd name="connsiteY3" fmla="*/ 345327 h 360000"/>
              <a:gd name="connsiteX4" fmla="*/ 0 w 2713430"/>
              <a:gd name="connsiteY4" fmla="*/ 360000 h 360000"/>
              <a:gd name="connsiteX0" fmla="*/ 41220 w 2623430"/>
              <a:gd name="connsiteY0" fmla="*/ 343295 h 345327"/>
              <a:gd name="connsiteX1" fmla="*/ 0 w 2623430"/>
              <a:gd name="connsiteY1" fmla="*/ 0 h 345327"/>
              <a:gd name="connsiteX2" fmla="*/ 2140413 w 2623430"/>
              <a:gd name="connsiteY2" fmla="*/ 0 h 345327"/>
              <a:gd name="connsiteX3" fmla="*/ 2623430 w 2623430"/>
              <a:gd name="connsiteY3" fmla="*/ 345327 h 345327"/>
              <a:gd name="connsiteX4" fmla="*/ 41220 w 2623430"/>
              <a:gd name="connsiteY4" fmla="*/ 343295 h 345327"/>
              <a:gd name="connsiteX0" fmla="*/ 0 w 2582210"/>
              <a:gd name="connsiteY0" fmla="*/ 351821 h 353853"/>
              <a:gd name="connsiteX1" fmla="*/ 239860 w 2582210"/>
              <a:gd name="connsiteY1" fmla="*/ 0 h 353853"/>
              <a:gd name="connsiteX2" fmla="*/ 2099193 w 2582210"/>
              <a:gd name="connsiteY2" fmla="*/ 8526 h 353853"/>
              <a:gd name="connsiteX3" fmla="*/ 2582210 w 2582210"/>
              <a:gd name="connsiteY3" fmla="*/ 353853 h 353853"/>
              <a:gd name="connsiteX4" fmla="*/ 0 w 2582210"/>
              <a:gd name="connsiteY4" fmla="*/ 351821 h 353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2210" h="353853">
                <a:moveTo>
                  <a:pt x="0" y="351821"/>
                </a:moveTo>
                <a:lnTo>
                  <a:pt x="239860" y="0"/>
                </a:lnTo>
                <a:lnTo>
                  <a:pt x="2099193" y="8526"/>
                </a:lnTo>
                <a:lnTo>
                  <a:pt x="2582210" y="353853"/>
                </a:lnTo>
                <a:lnTo>
                  <a:pt x="0" y="351821"/>
                </a:lnTo>
                <a:close/>
              </a:path>
            </a:pathLst>
          </a:custGeom>
          <a:gradFill flip="none" rotWithShape="1">
            <a:gsLst>
              <a:gs pos="0">
                <a:schemeClr val="accent2"/>
              </a:gs>
              <a:gs pos="48000">
                <a:schemeClr val="accent2">
                  <a:lumMod val="60000"/>
                  <a:lumOff val="40000"/>
                </a:schemeClr>
              </a:gs>
              <a:gs pos="77000">
                <a:schemeClr val="accent2">
                  <a:lumMod val="40000"/>
                  <a:lumOff val="60000"/>
                </a:schemeClr>
              </a:gs>
              <a:gs pos="100000">
                <a:schemeClr val="accent2">
                  <a:lumMod val="20000"/>
                  <a:lumOff val="80000"/>
                </a:schemeClr>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19" name="Trapezium 11">
            <a:extLst>
              <a:ext uri="{FF2B5EF4-FFF2-40B4-BE49-F238E27FC236}">
                <a16:creationId xmlns:a16="http://schemas.microsoft.com/office/drawing/2014/main" id="{CF724864-9273-7D4C-83A8-2D7D618E83B0}"/>
              </a:ext>
            </a:extLst>
          </p:cNvPr>
          <p:cNvSpPr/>
          <p:nvPr/>
        </p:nvSpPr>
        <p:spPr>
          <a:xfrm rot="8716093">
            <a:off x="8307555" y="3749898"/>
            <a:ext cx="2582210" cy="341371"/>
          </a:xfrm>
          <a:custGeom>
            <a:avLst/>
            <a:gdLst>
              <a:gd name="connsiteX0" fmla="*/ 0 w 2320413"/>
              <a:gd name="connsiteY0" fmla="*/ 360000 h 360000"/>
              <a:gd name="connsiteX1" fmla="*/ 90000 w 2320413"/>
              <a:gd name="connsiteY1" fmla="*/ 0 h 360000"/>
              <a:gd name="connsiteX2" fmla="*/ 2230413 w 2320413"/>
              <a:gd name="connsiteY2" fmla="*/ 0 h 360000"/>
              <a:gd name="connsiteX3" fmla="*/ 2320413 w 2320413"/>
              <a:gd name="connsiteY3" fmla="*/ 360000 h 360000"/>
              <a:gd name="connsiteX4" fmla="*/ 0 w 2320413"/>
              <a:gd name="connsiteY4" fmla="*/ 360000 h 360000"/>
              <a:gd name="connsiteX0" fmla="*/ 0 w 2713430"/>
              <a:gd name="connsiteY0" fmla="*/ 360000 h 360000"/>
              <a:gd name="connsiteX1" fmla="*/ 90000 w 2713430"/>
              <a:gd name="connsiteY1" fmla="*/ 0 h 360000"/>
              <a:gd name="connsiteX2" fmla="*/ 2230413 w 2713430"/>
              <a:gd name="connsiteY2" fmla="*/ 0 h 360000"/>
              <a:gd name="connsiteX3" fmla="*/ 2713430 w 2713430"/>
              <a:gd name="connsiteY3" fmla="*/ 345327 h 360000"/>
              <a:gd name="connsiteX4" fmla="*/ 0 w 2713430"/>
              <a:gd name="connsiteY4" fmla="*/ 360000 h 360000"/>
              <a:gd name="connsiteX0" fmla="*/ 41220 w 2623430"/>
              <a:gd name="connsiteY0" fmla="*/ 343295 h 345327"/>
              <a:gd name="connsiteX1" fmla="*/ 0 w 2623430"/>
              <a:gd name="connsiteY1" fmla="*/ 0 h 345327"/>
              <a:gd name="connsiteX2" fmla="*/ 2140413 w 2623430"/>
              <a:gd name="connsiteY2" fmla="*/ 0 h 345327"/>
              <a:gd name="connsiteX3" fmla="*/ 2623430 w 2623430"/>
              <a:gd name="connsiteY3" fmla="*/ 345327 h 345327"/>
              <a:gd name="connsiteX4" fmla="*/ 41220 w 2623430"/>
              <a:gd name="connsiteY4" fmla="*/ 343295 h 345327"/>
              <a:gd name="connsiteX0" fmla="*/ 0 w 2582210"/>
              <a:gd name="connsiteY0" fmla="*/ 351821 h 353853"/>
              <a:gd name="connsiteX1" fmla="*/ 239860 w 2582210"/>
              <a:gd name="connsiteY1" fmla="*/ 0 h 353853"/>
              <a:gd name="connsiteX2" fmla="*/ 2099193 w 2582210"/>
              <a:gd name="connsiteY2" fmla="*/ 8526 h 353853"/>
              <a:gd name="connsiteX3" fmla="*/ 2582210 w 2582210"/>
              <a:gd name="connsiteY3" fmla="*/ 353853 h 353853"/>
              <a:gd name="connsiteX4" fmla="*/ 0 w 2582210"/>
              <a:gd name="connsiteY4" fmla="*/ 351821 h 353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2210" h="353853">
                <a:moveTo>
                  <a:pt x="0" y="351821"/>
                </a:moveTo>
                <a:lnTo>
                  <a:pt x="239860" y="0"/>
                </a:lnTo>
                <a:lnTo>
                  <a:pt x="2099193" y="8526"/>
                </a:lnTo>
                <a:lnTo>
                  <a:pt x="2582210" y="353853"/>
                </a:lnTo>
                <a:lnTo>
                  <a:pt x="0" y="351821"/>
                </a:lnTo>
                <a:close/>
              </a:path>
            </a:pathLst>
          </a:custGeom>
          <a:gradFill flip="none" rotWithShape="1">
            <a:gsLst>
              <a:gs pos="0">
                <a:schemeClr val="accent2"/>
              </a:gs>
              <a:gs pos="48000">
                <a:schemeClr val="accent2">
                  <a:lumMod val="60000"/>
                  <a:lumOff val="40000"/>
                </a:schemeClr>
              </a:gs>
              <a:gs pos="77000">
                <a:schemeClr val="accent2">
                  <a:lumMod val="40000"/>
                  <a:lumOff val="60000"/>
                </a:schemeClr>
              </a:gs>
              <a:gs pos="100000">
                <a:schemeClr val="accent2">
                  <a:lumMod val="20000"/>
                  <a:lumOff val="80000"/>
                </a:schemeClr>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rapezium 11">
            <a:extLst>
              <a:ext uri="{FF2B5EF4-FFF2-40B4-BE49-F238E27FC236}">
                <a16:creationId xmlns:a16="http://schemas.microsoft.com/office/drawing/2014/main" id="{E95BDE4C-7C3F-F44A-B5F4-CF9D91B1BE90}"/>
              </a:ext>
            </a:extLst>
          </p:cNvPr>
          <p:cNvSpPr/>
          <p:nvPr/>
        </p:nvSpPr>
        <p:spPr>
          <a:xfrm rot="8716093">
            <a:off x="8880959" y="3750020"/>
            <a:ext cx="2582210" cy="341371"/>
          </a:xfrm>
          <a:custGeom>
            <a:avLst/>
            <a:gdLst>
              <a:gd name="connsiteX0" fmla="*/ 0 w 2320413"/>
              <a:gd name="connsiteY0" fmla="*/ 360000 h 360000"/>
              <a:gd name="connsiteX1" fmla="*/ 90000 w 2320413"/>
              <a:gd name="connsiteY1" fmla="*/ 0 h 360000"/>
              <a:gd name="connsiteX2" fmla="*/ 2230413 w 2320413"/>
              <a:gd name="connsiteY2" fmla="*/ 0 h 360000"/>
              <a:gd name="connsiteX3" fmla="*/ 2320413 w 2320413"/>
              <a:gd name="connsiteY3" fmla="*/ 360000 h 360000"/>
              <a:gd name="connsiteX4" fmla="*/ 0 w 2320413"/>
              <a:gd name="connsiteY4" fmla="*/ 360000 h 360000"/>
              <a:gd name="connsiteX0" fmla="*/ 0 w 2713430"/>
              <a:gd name="connsiteY0" fmla="*/ 360000 h 360000"/>
              <a:gd name="connsiteX1" fmla="*/ 90000 w 2713430"/>
              <a:gd name="connsiteY1" fmla="*/ 0 h 360000"/>
              <a:gd name="connsiteX2" fmla="*/ 2230413 w 2713430"/>
              <a:gd name="connsiteY2" fmla="*/ 0 h 360000"/>
              <a:gd name="connsiteX3" fmla="*/ 2713430 w 2713430"/>
              <a:gd name="connsiteY3" fmla="*/ 345327 h 360000"/>
              <a:gd name="connsiteX4" fmla="*/ 0 w 2713430"/>
              <a:gd name="connsiteY4" fmla="*/ 360000 h 360000"/>
              <a:gd name="connsiteX0" fmla="*/ 41220 w 2623430"/>
              <a:gd name="connsiteY0" fmla="*/ 343295 h 345327"/>
              <a:gd name="connsiteX1" fmla="*/ 0 w 2623430"/>
              <a:gd name="connsiteY1" fmla="*/ 0 h 345327"/>
              <a:gd name="connsiteX2" fmla="*/ 2140413 w 2623430"/>
              <a:gd name="connsiteY2" fmla="*/ 0 h 345327"/>
              <a:gd name="connsiteX3" fmla="*/ 2623430 w 2623430"/>
              <a:gd name="connsiteY3" fmla="*/ 345327 h 345327"/>
              <a:gd name="connsiteX4" fmla="*/ 41220 w 2623430"/>
              <a:gd name="connsiteY4" fmla="*/ 343295 h 345327"/>
              <a:gd name="connsiteX0" fmla="*/ 0 w 2582210"/>
              <a:gd name="connsiteY0" fmla="*/ 351821 h 353853"/>
              <a:gd name="connsiteX1" fmla="*/ 239860 w 2582210"/>
              <a:gd name="connsiteY1" fmla="*/ 0 h 353853"/>
              <a:gd name="connsiteX2" fmla="*/ 2099193 w 2582210"/>
              <a:gd name="connsiteY2" fmla="*/ 8526 h 353853"/>
              <a:gd name="connsiteX3" fmla="*/ 2582210 w 2582210"/>
              <a:gd name="connsiteY3" fmla="*/ 353853 h 353853"/>
              <a:gd name="connsiteX4" fmla="*/ 0 w 2582210"/>
              <a:gd name="connsiteY4" fmla="*/ 351821 h 353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2210" h="353853">
                <a:moveTo>
                  <a:pt x="0" y="351821"/>
                </a:moveTo>
                <a:lnTo>
                  <a:pt x="239860" y="0"/>
                </a:lnTo>
                <a:lnTo>
                  <a:pt x="2099193" y="8526"/>
                </a:lnTo>
                <a:lnTo>
                  <a:pt x="2582210" y="353853"/>
                </a:lnTo>
                <a:lnTo>
                  <a:pt x="0" y="351821"/>
                </a:lnTo>
                <a:close/>
              </a:path>
            </a:pathLst>
          </a:custGeom>
          <a:gradFill flip="none" rotWithShape="1">
            <a:gsLst>
              <a:gs pos="0">
                <a:schemeClr val="accent2"/>
              </a:gs>
              <a:gs pos="48000">
                <a:schemeClr val="accent2">
                  <a:lumMod val="60000"/>
                  <a:lumOff val="40000"/>
                </a:schemeClr>
              </a:gs>
              <a:gs pos="77000">
                <a:schemeClr val="accent2">
                  <a:lumMod val="40000"/>
                  <a:lumOff val="60000"/>
                </a:schemeClr>
              </a:gs>
              <a:gs pos="100000">
                <a:schemeClr val="accent2">
                  <a:lumMod val="20000"/>
                  <a:lumOff val="80000"/>
                </a:schemeClr>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215EEE6C-CCEA-614F-BC6F-953775CCE3D6}"/>
              </a:ext>
            </a:extLst>
          </p:cNvPr>
          <p:cNvSpPr/>
          <p:nvPr/>
        </p:nvSpPr>
        <p:spPr>
          <a:xfrm>
            <a:off x="9412180" y="3040324"/>
            <a:ext cx="2083755" cy="1502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rapezium 60">
            <a:extLst>
              <a:ext uri="{FF2B5EF4-FFF2-40B4-BE49-F238E27FC236}">
                <a16:creationId xmlns:a16="http://schemas.microsoft.com/office/drawing/2014/main" id="{9783504A-1A82-764C-9B75-C5018151DA62}"/>
              </a:ext>
            </a:extLst>
          </p:cNvPr>
          <p:cNvSpPr/>
          <p:nvPr/>
        </p:nvSpPr>
        <p:spPr>
          <a:xfrm>
            <a:off x="7507531" y="5234659"/>
            <a:ext cx="378291" cy="809693"/>
          </a:xfrm>
          <a:custGeom>
            <a:avLst/>
            <a:gdLst>
              <a:gd name="connsiteX0" fmla="*/ 0 w 572120"/>
              <a:gd name="connsiteY0" fmla="*/ 802435 h 802435"/>
              <a:gd name="connsiteX1" fmla="*/ 193829 w 572120"/>
              <a:gd name="connsiteY1" fmla="*/ 0 h 802435"/>
              <a:gd name="connsiteX2" fmla="*/ 378291 w 572120"/>
              <a:gd name="connsiteY2" fmla="*/ 0 h 802435"/>
              <a:gd name="connsiteX3" fmla="*/ 572120 w 572120"/>
              <a:gd name="connsiteY3" fmla="*/ 802435 h 802435"/>
              <a:gd name="connsiteX4" fmla="*/ 0 w 572120"/>
              <a:gd name="connsiteY4" fmla="*/ 802435 h 802435"/>
              <a:gd name="connsiteX0" fmla="*/ 0 w 378291"/>
              <a:gd name="connsiteY0" fmla="*/ 802435 h 809693"/>
              <a:gd name="connsiteX1" fmla="*/ 193829 w 378291"/>
              <a:gd name="connsiteY1" fmla="*/ 0 h 809693"/>
              <a:gd name="connsiteX2" fmla="*/ 378291 w 378291"/>
              <a:gd name="connsiteY2" fmla="*/ 0 h 809693"/>
              <a:gd name="connsiteX3" fmla="*/ 368920 w 378291"/>
              <a:gd name="connsiteY3" fmla="*/ 809693 h 809693"/>
              <a:gd name="connsiteX4" fmla="*/ 0 w 378291"/>
              <a:gd name="connsiteY4" fmla="*/ 802435 h 80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91" h="809693">
                <a:moveTo>
                  <a:pt x="0" y="802435"/>
                </a:moveTo>
                <a:lnTo>
                  <a:pt x="193829" y="0"/>
                </a:lnTo>
                <a:lnTo>
                  <a:pt x="378291" y="0"/>
                </a:lnTo>
                <a:lnTo>
                  <a:pt x="368920" y="809693"/>
                </a:lnTo>
                <a:lnTo>
                  <a:pt x="0" y="802435"/>
                </a:lnTo>
                <a:close/>
              </a:path>
            </a:pathLst>
          </a:custGeom>
          <a:gradFill>
            <a:gsLst>
              <a:gs pos="0">
                <a:schemeClr val="accent1">
                  <a:lumMod val="20000"/>
                  <a:lumOff val="80000"/>
                </a:schemeClr>
              </a:gs>
              <a:gs pos="100000">
                <a:schemeClr val="accent2">
                  <a:lumMod val="40000"/>
                  <a:lumOff val="60000"/>
                </a:schemeClr>
              </a:gs>
            </a:gsLst>
            <a:lin ang="16200000" scaled="0"/>
          </a:gra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23" name="Trapezium 60">
            <a:extLst>
              <a:ext uri="{FF2B5EF4-FFF2-40B4-BE49-F238E27FC236}">
                <a16:creationId xmlns:a16="http://schemas.microsoft.com/office/drawing/2014/main" id="{8778E891-2DC7-7F4D-B5E1-E68089089372}"/>
              </a:ext>
            </a:extLst>
          </p:cNvPr>
          <p:cNvSpPr/>
          <p:nvPr/>
        </p:nvSpPr>
        <p:spPr>
          <a:xfrm>
            <a:off x="7993555" y="5234659"/>
            <a:ext cx="378291" cy="809693"/>
          </a:xfrm>
          <a:custGeom>
            <a:avLst/>
            <a:gdLst>
              <a:gd name="connsiteX0" fmla="*/ 0 w 572120"/>
              <a:gd name="connsiteY0" fmla="*/ 802435 h 802435"/>
              <a:gd name="connsiteX1" fmla="*/ 193829 w 572120"/>
              <a:gd name="connsiteY1" fmla="*/ 0 h 802435"/>
              <a:gd name="connsiteX2" fmla="*/ 378291 w 572120"/>
              <a:gd name="connsiteY2" fmla="*/ 0 h 802435"/>
              <a:gd name="connsiteX3" fmla="*/ 572120 w 572120"/>
              <a:gd name="connsiteY3" fmla="*/ 802435 h 802435"/>
              <a:gd name="connsiteX4" fmla="*/ 0 w 572120"/>
              <a:gd name="connsiteY4" fmla="*/ 802435 h 802435"/>
              <a:gd name="connsiteX0" fmla="*/ 0 w 378291"/>
              <a:gd name="connsiteY0" fmla="*/ 802435 h 809693"/>
              <a:gd name="connsiteX1" fmla="*/ 193829 w 378291"/>
              <a:gd name="connsiteY1" fmla="*/ 0 h 809693"/>
              <a:gd name="connsiteX2" fmla="*/ 378291 w 378291"/>
              <a:gd name="connsiteY2" fmla="*/ 0 h 809693"/>
              <a:gd name="connsiteX3" fmla="*/ 368920 w 378291"/>
              <a:gd name="connsiteY3" fmla="*/ 809693 h 809693"/>
              <a:gd name="connsiteX4" fmla="*/ 0 w 378291"/>
              <a:gd name="connsiteY4" fmla="*/ 802435 h 80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91" h="809693">
                <a:moveTo>
                  <a:pt x="0" y="802435"/>
                </a:moveTo>
                <a:lnTo>
                  <a:pt x="193829" y="0"/>
                </a:lnTo>
                <a:lnTo>
                  <a:pt x="378291" y="0"/>
                </a:lnTo>
                <a:lnTo>
                  <a:pt x="368920" y="809693"/>
                </a:lnTo>
                <a:lnTo>
                  <a:pt x="0" y="802435"/>
                </a:lnTo>
                <a:close/>
              </a:path>
            </a:pathLst>
          </a:custGeom>
          <a:gradFill>
            <a:gsLst>
              <a:gs pos="0">
                <a:schemeClr val="accent1">
                  <a:lumMod val="20000"/>
                  <a:lumOff val="80000"/>
                </a:schemeClr>
              </a:gs>
              <a:gs pos="100000">
                <a:schemeClr val="accent2">
                  <a:lumMod val="40000"/>
                  <a:lumOff val="60000"/>
                </a:schemeClr>
              </a:gs>
            </a:gsLst>
            <a:lin ang="16200000" scaled="0"/>
          </a:gra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24" name="Trapezium 60">
            <a:extLst>
              <a:ext uri="{FF2B5EF4-FFF2-40B4-BE49-F238E27FC236}">
                <a16:creationId xmlns:a16="http://schemas.microsoft.com/office/drawing/2014/main" id="{53BB3A54-C65B-BE49-BFD4-EA9175BD1DF6}"/>
              </a:ext>
            </a:extLst>
          </p:cNvPr>
          <p:cNvSpPr/>
          <p:nvPr/>
        </p:nvSpPr>
        <p:spPr>
          <a:xfrm>
            <a:off x="8486907" y="5234659"/>
            <a:ext cx="378291" cy="809693"/>
          </a:xfrm>
          <a:custGeom>
            <a:avLst/>
            <a:gdLst>
              <a:gd name="connsiteX0" fmla="*/ 0 w 572120"/>
              <a:gd name="connsiteY0" fmla="*/ 802435 h 802435"/>
              <a:gd name="connsiteX1" fmla="*/ 193829 w 572120"/>
              <a:gd name="connsiteY1" fmla="*/ 0 h 802435"/>
              <a:gd name="connsiteX2" fmla="*/ 378291 w 572120"/>
              <a:gd name="connsiteY2" fmla="*/ 0 h 802435"/>
              <a:gd name="connsiteX3" fmla="*/ 572120 w 572120"/>
              <a:gd name="connsiteY3" fmla="*/ 802435 h 802435"/>
              <a:gd name="connsiteX4" fmla="*/ 0 w 572120"/>
              <a:gd name="connsiteY4" fmla="*/ 802435 h 802435"/>
              <a:gd name="connsiteX0" fmla="*/ 0 w 378291"/>
              <a:gd name="connsiteY0" fmla="*/ 802435 h 809693"/>
              <a:gd name="connsiteX1" fmla="*/ 193829 w 378291"/>
              <a:gd name="connsiteY1" fmla="*/ 0 h 809693"/>
              <a:gd name="connsiteX2" fmla="*/ 378291 w 378291"/>
              <a:gd name="connsiteY2" fmla="*/ 0 h 809693"/>
              <a:gd name="connsiteX3" fmla="*/ 368920 w 378291"/>
              <a:gd name="connsiteY3" fmla="*/ 809693 h 809693"/>
              <a:gd name="connsiteX4" fmla="*/ 0 w 378291"/>
              <a:gd name="connsiteY4" fmla="*/ 802435 h 80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91" h="809693">
                <a:moveTo>
                  <a:pt x="0" y="802435"/>
                </a:moveTo>
                <a:lnTo>
                  <a:pt x="193829" y="0"/>
                </a:lnTo>
                <a:lnTo>
                  <a:pt x="378291" y="0"/>
                </a:lnTo>
                <a:lnTo>
                  <a:pt x="368920" y="809693"/>
                </a:lnTo>
                <a:lnTo>
                  <a:pt x="0" y="802435"/>
                </a:lnTo>
                <a:close/>
              </a:path>
            </a:pathLst>
          </a:custGeom>
          <a:gradFill>
            <a:gsLst>
              <a:gs pos="0">
                <a:schemeClr val="accent1">
                  <a:lumMod val="20000"/>
                  <a:lumOff val="80000"/>
                </a:schemeClr>
              </a:gs>
              <a:gs pos="100000">
                <a:schemeClr val="accent2">
                  <a:lumMod val="40000"/>
                  <a:lumOff val="60000"/>
                </a:schemeClr>
              </a:gs>
            </a:gsLst>
            <a:lin ang="16200000" scaled="0"/>
          </a:gra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cxnSp>
        <p:nvCxnSpPr>
          <p:cNvPr id="25" name="Straight Arrow Connector 24">
            <a:extLst>
              <a:ext uri="{FF2B5EF4-FFF2-40B4-BE49-F238E27FC236}">
                <a16:creationId xmlns:a16="http://schemas.microsoft.com/office/drawing/2014/main" id="{58B7DE9A-5ECB-474A-916A-785C0C40A2C4}"/>
              </a:ext>
            </a:extLst>
          </p:cNvPr>
          <p:cNvCxnSpPr>
            <a:cxnSpLocks/>
          </p:cNvCxnSpPr>
          <p:nvPr/>
        </p:nvCxnSpPr>
        <p:spPr>
          <a:xfrm flipV="1">
            <a:off x="7272939" y="2984426"/>
            <a:ext cx="0" cy="155880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7E6426F-F774-F547-9D8C-431CF0976FCD}"/>
              </a:ext>
            </a:extLst>
          </p:cNvPr>
          <p:cNvCxnSpPr>
            <a:cxnSpLocks/>
          </p:cNvCxnSpPr>
          <p:nvPr/>
        </p:nvCxnSpPr>
        <p:spPr>
          <a:xfrm>
            <a:off x="7263842" y="4528625"/>
            <a:ext cx="2364898" cy="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A0C84E7-F9E8-E342-B6BE-EECEC0B30D51}"/>
              </a:ext>
            </a:extLst>
          </p:cNvPr>
          <p:cNvCxnSpPr>
            <a:cxnSpLocks/>
          </p:cNvCxnSpPr>
          <p:nvPr/>
        </p:nvCxnSpPr>
        <p:spPr>
          <a:xfrm flipV="1">
            <a:off x="7272939" y="4915368"/>
            <a:ext cx="0" cy="112898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E73A2F4-CDD8-AF48-B16D-5DCE11F2F66C}"/>
              </a:ext>
            </a:extLst>
          </p:cNvPr>
          <p:cNvCxnSpPr>
            <a:cxnSpLocks/>
          </p:cNvCxnSpPr>
          <p:nvPr/>
        </p:nvCxnSpPr>
        <p:spPr>
          <a:xfrm>
            <a:off x="7246727" y="6051481"/>
            <a:ext cx="248967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327A557-AC7B-6B4E-98E6-D584D3449C57}"/>
              </a:ext>
            </a:extLst>
          </p:cNvPr>
          <p:cNvSpPr txBox="1"/>
          <p:nvPr/>
        </p:nvSpPr>
        <p:spPr>
          <a:xfrm>
            <a:off x="5603145" y="5287856"/>
            <a:ext cx="227355" cy="369332"/>
          </a:xfrm>
          <a:prstGeom prst="rect">
            <a:avLst/>
          </a:prstGeom>
          <a:solidFill>
            <a:schemeClr val="accent2">
              <a:lumMod val="20000"/>
              <a:lumOff val="80000"/>
            </a:schemeClr>
          </a:solidFill>
        </p:spPr>
        <p:txBody>
          <a:bodyPr wrap="square" rtlCol="0">
            <a:spAutoFit/>
          </a:bodyPr>
          <a:lstStyle/>
          <a:p>
            <a:pPr algn="ctr"/>
            <a:r>
              <a:rPr lang="en-GB" dirty="0">
                <a:latin typeface="Calibri Light" panose="020F0302020204030204" pitchFamily="34" charset="0"/>
                <a:cs typeface="Calibri Light" panose="020F0302020204030204" pitchFamily="34" charset="0"/>
              </a:rPr>
              <a:t>1</a:t>
            </a:r>
          </a:p>
        </p:txBody>
      </p:sp>
      <p:sp>
        <p:nvSpPr>
          <p:cNvPr id="30" name="TextBox 29">
            <a:extLst>
              <a:ext uri="{FF2B5EF4-FFF2-40B4-BE49-F238E27FC236}">
                <a16:creationId xmlns:a16="http://schemas.microsoft.com/office/drawing/2014/main" id="{5A464714-C239-7F4E-BD0F-227A330179F2}"/>
              </a:ext>
            </a:extLst>
          </p:cNvPr>
          <p:cNvSpPr txBox="1"/>
          <p:nvPr/>
        </p:nvSpPr>
        <p:spPr>
          <a:xfrm>
            <a:off x="7633280" y="5600772"/>
            <a:ext cx="245937" cy="369332"/>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1</a:t>
            </a:r>
          </a:p>
        </p:txBody>
      </p:sp>
      <p:sp>
        <p:nvSpPr>
          <p:cNvPr id="31" name="TextBox 30">
            <a:extLst>
              <a:ext uri="{FF2B5EF4-FFF2-40B4-BE49-F238E27FC236}">
                <a16:creationId xmlns:a16="http://schemas.microsoft.com/office/drawing/2014/main" id="{9238BCD2-77A8-4E44-A54A-20995E9A1D17}"/>
              </a:ext>
            </a:extLst>
          </p:cNvPr>
          <p:cNvSpPr txBox="1"/>
          <p:nvPr/>
        </p:nvSpPr>
        <p:spPr>
          <a:xfrm>
            <a:off x="8107779" y="5614765"/>
            <a:ext cx="245937" cy="369332"/>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2</a:t>
            </a:r>
          </a:p>
        </p:txBody>
      </p:sp>
      <p:sp>
        <p:nvSpPr>
          <p:cNvPr id="32" name="TextBox 31">
            <a:extLst>
              <a:ext uri="{FF2B5EF4-FFF2-40B4-BE49-F238E27FC236}">
                <a16:creationId xmlns:a16="http://schemas.microsoft.com/office/drawing/2014/main" id="{504FDC4E-D3A7-9140-9893-4E22DFCBD41A}"/>
              </a:ext>
            </a:extLst>
          </p:cNvPr>
          <p:cNvSpPr txBox="1"/>
          <p:nvPr/>
        </p:nvSpPr>
        <p:spPr>
          <a:xfrm>
            <a:off x="8608686" y="5626739"/>
            <a:ext cx="245937" cy="369332"/>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3</a:t>
            </a:r>
          </a:p>
        </p:txBody>
      </p:sp>
      <p:grpSp>
        <p:nvGrpSpPr>
          <p:cNvPr id="33" name="Group 32">
            <a:extLst>
              <a:ext uri="{FF2B5EF4-FFF2-40B4-BE49-F238E27FC236}">
                <a16:creationId xmlns:a16="http://schemas.microsoft.com/office/drawing/2014/main" id="{37DC27DE-8262-0148-ABAC-87778BDD68BA}"/>
              </a:ext>
            </a:extLst>
          </p:cNvPr>
          <p:cNvGrpSpPr/>
          <p:nvPr/>
        </p:nvGrpSpPr>
        <p:grpSpPr>
          <a:xfrm>
            <a:off x="5326142" y="4851185"/>
            <a:ext cx="752645" cy="1218900"/>
            <a:chOff x="8144697" y="3103349"/>
            <a:chExt cx="752645" cy="1218900"/>
          </a:xfrm>
          <a:solidFill>
            <a:schemeClr val="accent2">
              <a:lumMod val="20000"/>
              <a:lumOff val="80000"/>
            </a:schemeClr>
          </a:solidFill>
        </p:grpSpPr>
        <p:sp>
          <p:nvSpPr>
            <p:cNvPr id="34" name="Snip Same-side Corner of Rectangle 101">
              <a:extLst>
                <a:ext uri="{FF2B5EF4-FFF2-40B4-BE49-F238E27FC236}">
                  <a16:creationId xmlns:a16="http://schemas.microsoft.com/office/drawing/2014/main" id="{3409922D-FF0F-5847-9B37-A366DB57F769}"/>
                </a:ext>
              </a:extLst>
            </p:cNvPr>
            <p:cNvSpPr/>
            <p:nvPr/>
          </p:nvSpPr>
          <p:spPr>
            <a:xfrm rot="16200000">
              <a:off x="7658464" y="3589582"/>
              <a:ext cx="1218900" cy="246434"/>
            </a:xfrm>
            <a:prstGeom prst="round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35" name="Snip Same-side Corner of Rectangle 102">
              <a:extLst>
                <a:ext uri="{FF2B5EF4-FFF2-40B4-BE49-F238E27FC236}">
                  <a16:creationId xmlns:a16="http://schemas.microsoft.com/office/drawing/2014/main" id="{13C5FE66-C3A7-5249-9265-C14750A2F2FC}"/>
                </a:ext>
              </a:extLst>
            </p:cNvPr>
            <p:cNvSpPr/>
            <p:nvPr/>
          </p:nvSpPr>
          <p:spPr>
            <a:xfrm rot="5400000">
              <a:off x="8164675" y="3589582"/>
              <a:ext cx="1218900" cy="246434"/>
            </a:xfrm>
            <a:prstGeom prst="roundRec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grpSp>
      <p:sp>
        <p:nvSpPr>
          <p:cNvPr id="36" name="TextBox 35">
            <a:extLst>
              <a:ext uri="{FF2B5EF4-FFF2-40B4-BE49-F238E27FC236}">
                <a16:creationId xmlns:a16="http://schemas.microsoft.com/office/drawing/2014/main" id="{A00809B3-909B-F946-972F-47E35616EFBA}"/>
              </a:ext>
            </a:extLst>
          </p:cNvPr>
          <p:cNvSpPr txBox="1"/>
          <p:nvPr/>
        </p:nvSpPr>
        <p:spPr>
          <a:xfrm>
            <a:off x="5360699" y="5287856"/>
            <a:ext cx="179930" cy="369332"/>
          </a:xfrm>
          <a:prstGeom prst="rect">
            <a:avLst/>
          </a:prstGeom>
          <a:solidFill>
            <a:schemeClr val="accent2">
              <a:lumMod val="20000"/>
              <a:lumOff val="80000"/>
            </a:schemeClr>
          </a:solidFill>
        </p:spPr>
        <p:txBody>
          <a:bodyPr wrap="square" rtlCol="0">
            <a:spAutoFit/>
          </a:bodyPr>
          <a:lstStyle/>
          <a:p>
            <a:pPr algn="ctr"/>
            <a:r>
              <a:rPr lang="en-GB" dirty="0">
                <a:latin typeface="Calibri Light" panose="020F0302020204030204" pitchFamily="34" charset="0"/>
                <a:cs typeface="Calibri Light" panose="020F0302020204030204" pitchFamily="34" charset="0"/>
              </a:rPr>
              <a:t>2</a:t>
            </a:r>
          </a:p>
        </p:txBody>
      </p:sp>
      <p:sp>
        <p:nvSpPr>
          <p:cNvPr id="37" name="TextBox 36">
            <a:extLst>
              <a:ext uri="{FF2B5EF4-FFF2-40B4-BE49-F238E27FC236}">
                <a16:creationId xmlns:a16="http://schemas.microsoft.com/office/drawing/2014/main" id="{23257064-AF43-1E4C-BF87-95200BE59BF7}"/>
              </a:ext>
            </a:extLst>
          </p:cNvPr>
          <p:cNvSpPr txBox="1"/>
          <p:nvPr/>
        </p:nvSpPr>
        <p:spPr>
          <a:xfrm>
            <a:off x="5863815" y="5287856"/>
            <a:ext cx="179930" cy="369332"/>
          </a:xfrm>
          <a:prstGeom prst="rect">
            <a:avLst/>
          </a:prstGeom>
          <a:solidFill>
            <a:schemeClr val="accent2">
              <a:lumMod val="20000"/>
              <a:lumOff val="80000"/>
            </a:schemeClr>
          </a:solidFill>
        </p:spPr>
        <p:txBody>
          <a:bodyPr wrap="square" rtlCol="0">
            <a:spAutoFit/>
          </a:bodyPr>
          <a:lstStyle/>
          <a:p>
            <a:pPr algn="ctr"/>
            <a:r>
              <a:rPr lang="en-GB" dirty="0">
                <a:latin typeface="Calibri Light" panose="020F0302020204030204" pitchFamily="34" charset="0"/>
                <a:cs typeface="Calibri Light" panose="020F0302020204030204" pitchFamily="34" charset="0"/>
              </a:rPr>
              <a:t>2</a:t>
            </a:r>
          </a:p>
        </p:txBody>
      </p:sp>
      <p:sp>
        <p:nvSpPr>
          <p:cNvPr id="38" name="Rounded Rectangle 37">
            <a:extLst>
              <a:ext uri="{FF2B5EF4-FFF2-40B4-BE49-F238E27FC236}">
                <a16:creationId xmlns:a16="http://schemas.microsoft.com/office/drawing/2014/main" id="{5666F06F-2D2D-0E4C-BC3F-29AFC4C96C5F}"/>
              </a:ext>
            </a:extLst>
          </p:cNvPr>
          <p:cNvSpPr/>
          <p:nvPr/>
        </p:nvSpPr>
        <p:spPr>
          <a:xfrm rot="5400000">
            <a:off x="5593703" y="5337418"/>
            <a:ext cx="1218900" cy="246434"/>
          </a:xfrm>
          <a:prstGeom prst="roundRect">
            <a:avLst/>
          </a:prstGeom>
          <a:solidFill>
            <a:schemeClr val="accent2">
              <a:lumMod val="20000"/>
              <a:lumOff val="8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39" name="Rounded Rectangle 38">
            <a:extLst>
              <a:ext uri="{FF2B5EF4-FFF2-40B4-BE49-F238E27FC236}">
                <a16:creationId xmlns:a16="http://schemas.microsoft.com/office/drawing/2014/main" id="{7C655924-EB9E-1047-B301-806545E46939}"/>
              </a:ext>
            </a:extLst>
          </p:cNvPr>
          <p:cNvSpPr/>
          <p:nvPr/>
        </p:nvSpPr>
        <p:spPr>
          <a:xfrm rot="16200000">
            <a:off x="4601631" y="5337419"/>
            <a:ext cx="1218900" cy="246434"/>
          </a:xfrm>
          <a:prstGeom prst="roundRect">
            <a:avLst/>
          </a:prstGeom>
          <a:solidFill>
            <a:schemeClr val="accent2">
              <a:lumMod val="20000"/>
              <a:lumOff val="8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40" name="TextBox 39">
            <a:extLst>
              <a:ext uri="{FF2B5EF4-FFF2-40B4-BE49-F238E27FC236}">
                <a16:creationId xmlns:a16="http://schemas.microsoft.com/office/drawing/2014/main" id="{081DA104-4111-C843-9FF6-D6BD413D098E}"/>
              </a:ext>
            </a:extLst>
          </p:cNvPr>
          <p:cNvSpPr txBox="1"/>
          <p:nvPr/>
        </p:nvSpPr>
        <p:spPr>
          <a:xfrm>
            <a:off x="6108513" y="5287856"/>
            <a:ext cx="179930" cy="369332"/>
          </a:xfrm>
          <a:prstGeom prst="rect">
            <a:avLst/>
          </a:prstGeom>
          <a:solidFill>
            <a:schemeClr val="accent2">
              <a:lumMod val="20000"/>
              <a:lumOff val="80000"/>
            </a:schemeClr>
          </a:solidFill>
        </p:spPr>
        <p:txBody>
          <a:bodyPr wrap="square" rtlCol="0">
            <a:spAutoFit/>
          </a:bodyPr>
          <a:lstStyle/>
          <a:p>
            <a:pPr algn="ctr"/>
            <a:r>
              <a:rPr lang="en-GB" dirty="0">
                <a:latin typeface="Calibri Light" panose="020F0302020204030204" pitchFamily="34" charset="0"/>
                <a:cs typeface="Calibri Light" panose="020F0302020204030204" pitchFamily="34" charset="0"/>
              </a:rPr>
              <a:t>3</a:t>
            </a:r>
          </a:p>
        </p:txBody>
      </p:sp>
      <p:sp>
        <p:nvSpPr>
          <p:cNvPr id="41" name="TextBox 40">
            <a:extLst>
              <a:ext uri="{FF2B5EF4-FFF2-40B4-BE49-F238E27FC236}">
                <a16:creationId xmlns:a16="http://schemas.microsoft.com/office/drawing/2014/main" id="{58A790E8-85DE-A649-B79E-F90E4571F32B}"/>
              </a:ext>
            </a:extLst>
          </p:cNvPr>
          <p:cNvSpPr txBox="1"/>
          <p:nvPr/>
        </p:nvSpPr>
        <p:spPr>
          <a:xfrm>
            <a:off x="5138383" y="5287856"/>
            <a:ext cx="179930" cy="369332"/>
          </a:xfrm>
          <a:prstGeom prst="rect">
            <a:avLst/>
          </a:prstGeom>
          <a:solidFill>
            <a:schemeClr val="accent2">
              <a:lumMod val="20000"/>
              <a:lumOff val="80000"/>
            </a:schemeClr>
          </a:solidFill>
        </p:spPr>
        <p:txBody>
          <a:bodyPr wrap="square" rtlCol="0">
            <a:spAutoFit/>
          </a:bodyPr>
          <a:lstStyle/>
          <a:p>
            <a:pPr algn="ctr"/>
            <a:r>
              <a:rPr lang="en-GB" dirty="0">
                <a:latin typeface="Calibri Light" panose="020F0302020204030204" pitchFamily="34" charset="0"/>
                <a:cs typeface="Calibri Light" panose="020F0302020204030204" pitchFamily="34" charset="0"/>
              </a:rPr>
              <a:t>3</a:t>
            </a:r>
          </a:p>
        </p:txBody>
      </p:sp>
      <p:sp>
        <p:nvSpPr>
          <p:cNvPr id="42" name="Oval 41">
            <a:extLst>
              <a:ext uri="{FF2B5EF4-FFF2-40B4-BE49-F238E27FC236}">
                <a16:creationId xmlns:a16="http://schemas.microsoft.com/office/drawing/2014/main" id="{BD4716DA-ADCD-B145-AFBC-B31CEA8218F2}"/>
              </a:ext>
            </a:extLst>
          </p:cNvPr>
          <p:cNvSpPr/>
          <p:nvPr/>
        </p:nvSpPr>
        <p:spPr>
          <a:xfrm>
            <a:off x="4832762" y="2818056"/>
            <a:ext cx="1789958" cy="1790338"/>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43" name="Oval 42">
            <a:extLst>
              <a:ext uri="{FF2B5EF4-FFF2-40B4-BE49-F238E27FC236}">
                <a16:creationId xmlns:a16="http://schemas.microsoft.com/office/drawing/2014/main" id="{8E8A1CF8-5501-F84D-92C9-FFF8E760E32F}"/>
              </a:ext>
            </a:extLst>
          </p:cNvPr>
          <p:cNvSpPr/>
          <p:nvPr/>
        </p:nvSpPr>
        <p:spPr>
          <a:xfrm>
            <a:off x="5056364" y="3041848"/>
            <a:ext cx="1342754" cy="1342754"/>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44" name="Oval 43">
            <a:extLst>
              <a:ext uri="{FF2B5EF4-FFF2-40B4-BE49-F238E27FC236}">
                <a16:creationId xmlns:a16="http://schemas.microsoft.com/office/drawing/2014/main" id="{B124F47E-7BDA-4144-BC3A-C944C4FD32E4}"/>
              </a:ext>
            </a:extLst>
          </p:cNvPr>
          <p:cNvSpPr/>
          <p:nvPr/>
        </p:nvSpPr>
        <p:spPr>
          <a:xfrm>
            <a:off x="5280157" y="3265641"/>
            <a:ext cx="895169" cy="89516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45" name="Oval 44">
            <a:extLst>
              <a:ext uri="{FF2B5EF4-FFF2-40B4-BE49-F238E27FC236}">
                <a16:creationId xmlns:a16="http://schemas.microsoft.com/office/drawing/2014/main" id="{8F763417-7636-1645-9B47-FD57F51A38B9}"/>
              </a:ext>
            </a:extLst>
          </p:cNvPr>
          <p:cNvSpPr/>
          <p:nvPr/>
        </p:nvSpPr>
        <p:spPr>
          <a:xfrm>
            <a:off x="5503949" y="3489433"/>
            <a:ext cx="447585" cy="44758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46" name="Rounded Rectangle 45">
            <a:extLst>
              <a:ext uri="{FF2B5EF4-FFF2-40B4-BE49-F238E27FC236}">
                <a16:creationId xmlns:a16="http://schemas.microsoft.com/office/drawing/2014/main" id="{9BEF04D2-6586-0843-922C-DC8F54B7AA81}"/>
              </a:ext>
            </a:extLst>
          </p:cNvPr>
          <p:cNvSpPr/>
          <p:nvPr/>
        </p:nvSpPr>
        <p:spPr>
          <a:xfrm rot="5400000">
            <a:off x="5843483" y="5337418"/>
            <a:ext cx="1218900" cy="246434"/>
          </a:xfrm>
          <a:prstGeom prst="roundRect">
            <a:avLst/>
          </a:prstGeom>
          <a:solidFill>
            <a:schemeClr val="accent2">
              <a:lumMod val="20000"/>
              <a:lumOff val="8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47" name="Rounded Rectangle 46">
            <a:extLst>
              <a:ext uri="{FF2B5EF4-FFF2-40B4-BE49-F238E27FC236}">
                <a16:creationId xmlns:a16="http://schemas.microsoft.com/office/drawing/2014/main" id="{B18588E3-C9E5-364D-82BD-A688FAD7F957}"/>
              </a:ext>
            </a:extLst>
          </p:cNvPr>
          <p:cNvSpPr/>
          <p:nvPr/>
        </p:nvSpPr>
        <p:spPr>
          <a:xfrm rot="16200000">
            <a:off x="4352676" y="5337419"/>
            <a:ext cx="1218900" cy="246434"/>
          </a:xfrm>
          <a:prstGeom prst="roundRect">
            <a:avLst/>
          </a:prstGeom>
          <a:solidFill>
            <a:schemeClr val="accent2">
              <a:lumMod val="20000"/>
              <a:lumOff val="8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48" name="TextBox 47">
            <a:extLst>
              <a:ext uri="{FF2B5EF4-FFF2-40B4-BE49-F238E27FC236}">
                <a16:creationId xmlns:a16="http://schemas.microsoft.com/office/drawing/2014/main" id="{3EC2117A-CD38-6540-ACEA-7B7488103D65}"/>
              </a:ext>
            </a:extLst>
          </p:cNvPr>
          <p:cNvSpPr txBox="1"/>
          <p:nvPr/>
        </p:nvSpPr>
        <p:spPr>
          <a:xfrm>
            <a:off x="6358293" y="5287856"/>
            <a:ext cx="179930" cy="369332"/>
          </a:xfrm>
          <a:prstGeom prst="rect">
            <a:avLst/>
          </a:prstGeom>
          <a:solidFill>
            <a:schemeClr val="accent2">
              <a:lumMod val="20000"/>
              <a:lumOff val="80000"/>
            </a:schemeClr>
          </a:solidFill>
        </p:spPr>
        <p:txBody>
          <a:bodyPr wrap="square" rtlCol="0">
            <a:spAutoFit/>
          </a:bodyPr>
          <a:lstStyle/>
          <a:p>
            <a:pPr algn="ctr"/>
            <a:r>
              <a:rPr lang="en-GB" dirty="0">
                <a:latin typeface="Calibri Light" panose="020F0302020204030204" pitchFamily="34" charset="0"/>
                <a:cs typeface="Calibri Light" panose="020F0302020204030204" pitchFamily="34" charset="0"/>
              </a:rPr>
              <a:t>4</a:t>
            </a:r>
          </a:p>
        </p:txBody>
      </p:sp>
      <p:sp>
        <p:nvSpPr>
          <p:cNvPr id="49" name="TextBox 48">
            <a:extLst>
              <a:ext uri="{FF2B5EF4-FFF2-40B4-BE49-F238E27FC236}">
                <a16:creationId xmlns:a16="http://schemas.microsoft.com/office/drawing/2014/main" id="{B0A6C36E-8A3D-E94D-BC2E-C8993AFFF713}"/>
              </a:ext>
            </a:extLst>
          </p:cNvPr>
          <p:cNvSpPr txBox="1"/>
          <p:nvPr/>
        </p:nvSpPr>
        <p:spPr>
          <a:xfrm>
            <a:off x="4873663" y="5287856"/>
            <a:ext cx="179930" cy="369332"/>
          </a:xfrm>
          <a:prstGeom prst="rect">
            <a:avLst/>
          </a:prstGeom>
          <a:solidFill>
            <a:schemeClr val="accent2">
              <a:lumMod val="20000"/>
              <a:lumOff val="80000"/>
            </a:schemeClr>
          </a:solidFill>
        </p:spPr>
        <p:txBody>
          <a:bodyPr wrap="square" rtlCol="0">
            <a:spAutoFit/>
          </a:bodyPr>
          <a:lstStyle/>
          <a:p>
            <a:pPr algn="ctr"/>
            <a:r>
              <a:rPr lang="en-GB" dirty="0">
                <a:latin typeface="Calibri Light" panose="020F0302020204030204" pitchFamily="34" charset="0"/>
                <a:cs typeface="Calibri Light" panose="020F0302020204030204" pitchFamily="34" charset="0"/>
              </a:rPr>
              <a:t>4</a:t>
            </a:r>
          </a:p>
        </p:txBody>
      </p:sp>
      <p:sp>
        <p:nvSpPr>
          <p:cNvPr id="50" name="Trapezium 60">
            <a:extLst>
              <a:ext uri="{FF2B5EF4-FFF2-40B4-BE49-F238E27FC236}">
                <a16:creationId xmlns:a16="http://schemas.microsoft.com/office/drawing/2014/main" id="{39DC1C90-EAB4-B940-8064-2F718CF231DF}"/>
              </a:ext>
            </a:extLst>
          </p:cNvPr>
          <p:cNvSpPr/>
          <p:nvPr/>
        </p:nvSpPr>
        <p:spPr>
          <a:xfrm>
            <a:off x="9000952" y="5221835"/>
            <a:ext cx="378291" cy="809693"/>
          </a:xfrm>
          <a:custGeom>
            <a:avLst/>
            <a:gdLst>
              <a:gd name="connsiteX0" fmla="*/ 0 w 572120"/>
              <a:gd name="connsiteY0" fmla="*/ 802435 h 802435"/>
              <a:gd name="connsiteX1" fmla="*/ 193829 w 572120"/>
              <a:gd name="connsiteY1" fmla="*/ 0 h 802435"/>
              <a:gd name="connsiteX2" fmla="*/ 378291 w 572120"/>
              <a:gd name="connsiteY2" fmla="*/ 0 h 802435"/>
              <a:gd name="connsiteX3" fmla="*/ 572120 w 572120"/>
              <a:gd name="connsiteY3" fmla="*/ 802435 h 802435"/>
              <a:gd name="connsiteX4" fmla="*/ 0 w 572120"/>
              <a:gd name="connsiteY4" fmla="*/ 802435 h 802435"/>
              <a:gd name="connsiteX0" fmla="*/ 0 w 378291"/>
              <a:gd name="connsiteY0" fmla="*/ 802435 h 809693"/>
              <a:gd name="connsiteX1" fmla="*/ 193829 w 378291"/>
              <a:gd name="connsiteY1" fmla="*/ 0 h 809693"/>
              <a:gd name="connsiteX2" fmla="*/ 378291 w 378291"/>
              <a:gd name="connsiteY2" fmla="*/ 0 h 809693"/>
              <a:gd name="connsiteX3" fmla="*/ 368920 w 378291"/>
              <a:gd name="connsiteY3" fmla="*/ 809693 h 809693"/>
              <a:gd name="connsiteX4" fmla="*/ 0 w 378291"/>
              <a:gd name="connsiteY4" fmla="*/ 802435 h 80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91" h="809693">
                <a:moveTo>
                  <a:pt x="0" y="802435"/>
                </a:moveTo>
                <a:lnTo>
                  <a:pt x="193829" y="0"/>
                </a:lnTo>
                <a:lnTo>
                  <a:pt x="378291" y="0"/>
                </a:lnTo>
                <a:lnTo>
                  <a:pt x="368920" y="809693"/>
                </a:lnTo>
                <a:lnTo>
                  <a:pt x="0" y="802435"/>
                </a:lnTo>
                <a:close/>
              </a:path>
            </a:pathLst>
          </a:custGeom>
          <a:gradFill>
            <a:gsLst>
              <a:gs pos="0">
                <a:schemeClr val="accent1">
                  <a:lumMod val="20000"/>
                  <a:lumOff val="80000"/>
                </a:schemeClr>
              </a:gs>
              <a:gs pos="100000">
                <a:schemeClr val="accent2">
                  <a:lumMod val="40000"/>
                  <a:lumOff val="60000"/>
                </a:schemeClr>
              </a:gs>
            </a:gsLst>
            <a:lin ang="16200000" scaled="0"/>
          </a:gra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51" name="TextBox 50">
            <a:extLst>
              <a:ext uri="{FF2B5EF4-FFF2-40B4-BE49-F238E27FC236}">
                <a16:creationId xmlns:a16="http://schemas.microsoft.com/office/drawing/2014/main" id="{27F89EF7-6990-1048-B275-FC475A427A3F}"/>
              </a:ext>
            </a:extLst>
          </p:cNvPr>
          <p:cNvSpPr txBox="1"/>
          <p:nvPr/>
        </p:nvSpPr>
        <p:spPr>
          <a:xfrm>
            <a:off x="9122731" y="5613915"/>
            <a:ext cx="245937" cy="369332"/>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4</a:t>
            </a:r>
          </a:p>
        </p:txBody>
      </p:sp>
      <p:sp>
        <p:nvSpPr>
          <p:cNvPr id="52" name="TextBox 51">
            <a:extLst>
              <a:ext uri="{FF2B5EF4-FFF2-40B4-BE49-F238E27FC236}">
                <a16:creationId xmlns:a16="http://schemas.microsoft.com/office/drawing/2014/main" id="{C27BBD69-DE0A-E74B-BDE3-80DF259BD49A}"/>
              </a:ext>
            </a:extLst>
          </p:cNvPr>
          <p:cNvSpPr txBox="1"/>
          <p:nvPr/>
        </p:nvSpPr>
        <p:spPr>
          <a:xfrm>
            <a:off x="8060408" y="4528625"/>
            <a:ext cx="614271" cy="369332"/>
          </a:xfrm>
          <a:prstGeom prst="rect">
            <a:avLst/>
          </a:prstGeom>
          <a:noFill/>
        </p:spPr>
        <p:txBody>
          <a:bodyPr wrap="none" rtlCol="0">
            <a:spAutoFit/>
          </a:bodyPr>
          <a:lstStyle/>
          <a:p>
            <a:r>
              <a:rPr lang="en-GB" dirty="0">
                <a:latin typeface="Calibri Light" panose="020F0302020204030204" pitchFamily="34" charset="0"/>
                <a:cs typeface="Calibri Light" panose="020F0302020204030204" pitchFamily="34" charset="0"/>
              </a:rPr>
              <a:t>time</a:t>
            </a:r>
          </a:p>
        </p:txBody>
      </p:sp>
      <p:sp>
        <p:nvSpPr>
          <p:cNvPr id="53" name="TextBox 52">
            <a:extLst>
              <a:ext uri="{FF2B5EF4-FFF2-40B4-BE49-F238E27FC236}">
                <a16:creationId xmlns:a16="http://schemas.microsoft.com/office/drawing/2014/main" id="{B506CCFC-A527-3A44-88BE-BE29891A92B1}"/>
              </a:ext>
            </a:extLst>
          </p:cNvPr>
          <p:cNvSpPr txBox="1"/>
          <p:nvPr/>
        </p:nvSpPr>
        <p:spPr>
          <a:xfrm>
            <a:off x="6762518" y="3663361"/>
            <a:ext cx="502061" cy="369332"/>
          </a:xfrm>
          <a:prstGeom prst="rect">
            <a:avLst/>
          </a:prstGeom>
          <a:noFill/>
        </p:spPr>
        <p:txBody>
          <a:bodyPr wrap="none" rtlCol="0">
            <a:spAutoFit/>
          </a:bodyPr>
          <a:lstStyle/>
          <a:p>
            <a:r>
              <a:rPr lang="en-GB" dirty="0">
                <a:latin typeface="Calibri Light" panose="020F0302020204030204" pitchFamily="34" charset="0"/>
                <a:cs typeface="Calibri Light" panose="020F0302020204030204" pitchFamily="34" charset="0"/>
              </a:rPr>
              <a:t>slip</a:t>
            </a:r>
          </a:p>
        </p:txBody>
      </p:sp>
      <p:sp>
        <p:nvSpPr>
          <p:cNvPr id="54" name="TextBox 53">
            <a:extLst>
              <a:ext uri="{FF2B5EF4-FFF2-40B4-BE49-F238E27FC236}">
                <a16:creationId xmlns:a16="http://schemas.microsoft.com/office/drawing/2014/main" id="{33A0F687-2BBF-2848-9226-40A697607065}"/>
              </a:ext>
            </a:extLst>
          </p:cNvPr>
          <p:cNvSpPr txBox="1"/>
          <p:nvPr/>
        </p:nvSpPr>
        <p:spPr>
          <a:xfrm>
            <a:off x="6762518" y="5332514"/>
            <a:ext cx="502061" cy="369332"/>
          </a:xfrm>
          <a:prstGeom prst="rect">
            <a:avLst/>
          </a:prstGeom>
          <a:noFill/>
        </p:spPr>
        <p:txBody>
          <a:bodyPr wrap="none" rtlCol="0">
            <a:spAutoFit/>
          </a:bodyPr>
          <a:lstStyle/>
          <a:p>
            <a:r>
              <a:rPr lang="en-GB" dirty="0">
                <a:latin typeface="Calibri Light" panose="020F0302020204030204" pitchFamily="34" charset="0"/>
                <a:cs typeface="Calibri Light" panose="020F0302020204030204" pitchFamily="34" charset="0"/>
              </a:rPr>
              <a:t>slip</a:t>
            </a:r>
          </a:p>
        </p:txBody>
      </p:sp>
      <p:sp>
        <p:nvSpPr>
          <p:cNvPr id="55" name="TextBox 54">
            <a:extLst>
              <a:ext uri="{FF2B5EF4-FFF2-40B4-BE49-F238E27FC236}">
                <a16:creationId xmlns:a16="http://schemas.microsoft.com/office/drawing/2014/main" id="{D5B37FE0-A77C-D740-88C0-F83AAFC4AA9F}"/>
              </a:ext>
            </a:extLst>
          </p:cNvPr>
          <p:cNvSpPr txBox="1"/>
          <p:nvPr/>
        </p:nvSpPr>
        <p:spPr>
          <a:xfrm>
            <a:off x="5586407" y="3528559"/>
            <a:ext cx="282668" cy="369332"/>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1</a:t>
            </a:r>
          </a:p>
        </p:txBody>
      </p:sp>
      <p:sp>
        <p:nvSpPr>
          <p:cNvPr id="56" name="TextBox 55">
            <a:extLst>
              <a:ext uri="{FF2B5EF4-FFF2-40B4-BE49-F238E27FC236}">
                <a16:creationId xmlns:a16="http://schemas.microsoft.com/office/drawing/2014/main" id="{551CE7FA-94DA-FD4C-AAFB-60213E887E23}"/>
              </a:ext>
            </a:extLst>
          </p:cNvPr>
          <p:cNvSpPr txBox="1"/>
          <p:nvPr/>
        </p:nvSpPr>
        <p:spPr>
          <a:xfrm>
            <a:off x="5897013" y="3528559"/>
            <a:ext cx="282668" cy="369332"/>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2</a:t>
            </a:r>
          </a:p>
        </p:txBody>
      </p:sp>
      <p:sp>
        <p:nvSpPr>
          <p:cNvPr id="57" name="TextBox 56">
            <a:extLst>
              <a:ext uri="{FF2B5EF4-FFF2-40B4-BE49-F238E27FC236}">
                <a16:creationId xmlns:a16="http://schemas.microsoft.com/office/drawing/2014/main" id="{BA19F31A-3107-3C42-A6A9-6BC1CB071270}"/>
              </a:ext>
            </a:extLst>
          </p:cNvPr>
          <p:cNvSpPr txBox="1"/>
          <p:nvPr/>
        </p:nvSpPr>
        <p:spPr>
          <a:xfrm>
            <a:off x="6133700" y="3528559"/>
            <a:ext cx="282668" cy="369332"/>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3</a:t>
            </a:r>
          </a:p>
        </p:txBody>
      </p:sp>
      <p:sp>
        <p:nvSpPr>
          <p:cNvPr id="58" name="TextBox 57">
            <a:extLst>
              <a:ext uri="{FF2B5EF4-FFF2-40B4-BE49-F238E27FC236}">
                <a16:creationId xmlns:a16="http://schemas.microsoft.com/office/drawing/2014/main" id="{D261B2B1-B6A6-0042-B468-D4EEB2800664}"/>
              </a:ext>
            </a:extLst>
          </p:cNvPr>
          <p:cNvSpPr txBox="1"/>
          <p:nvPr/>
        </p:nvSpPr>
        <p:spPr>
          <a:xfrm>
            <a:off x="6378768" y="3519861"/>
            <a:ext cx="282668" cy="369332"/>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4</a:t>
            </a:r>
          </a:p>
        </p:txBody>
      </p:sp>
      <p:sp>
        <p:nvSpPr>
          <p:cNvPr id="59" name="TextBox 58">
            <a:extLst>
              <a:ext uri="{FF2B5EF4-FFF2-40B4-BE49-F238E27FC236}">
                <a16:creationId xmlns:a16="http://schemas.microsoft.com/office/drawing/2014/main" id="{24FB5754-D962-3D40-8BFE-581EA6A70523}"/>
              </a:ext>
            </a:extLst>
          </p:cNvPr>
          <p:cNvSpPr txBox="1"/>
          <p:nvPr/>
        </p:nvSpPr>
        <p:spPr>
          <a:xfrm>
            <a:off x="8364689" y="3704968"/>
            <a:ext cx="227355" cy="369332"/>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1</a:t>
            </a:r>
          </a:p>
        </p:txBody>
      </p:sp>
      <p:sp>
        <p:nvSpPr>
          <p:cNvPr id="60" name="TextBox 59">
            <a:extLst>
              <a:ext uri="{FF2B5EF4-FFF2-40B4-BE49-F238E27FC236}">
                <a16:creationId xmlns:a16="http://schemas.microsoft.com/office/drawing/2014/main" id="{44FA1083-D864-8B4C-858B-6543BB5F6B7D}"/>
              </a:ext>
            </a:extLst>
          </p:cNvPr>
          <p:cNvSpPr txBox="1"/>
          <p:nvPr/>
        </p:nvSpPr>
        <p:spPr>
          <a:xfrm>
            <a:off x="8646599" y="3908355"/>
            <a:ext cx="227355" cy="369332"/>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2</a:t>
            </a:r>
          </a:p>
        </p:txBody>
      </p:sp>
      <p:sp>
        <p:nvSpPr>
          <p:cNvPr id="61" name="TextBox 60">
            <a:extLst>
              <a:ext uri="{FF2B5EF4-FFF2-40B4-BE49-F238E27FC236}">
                <a16:creationId xmlns:a16="http://schemas.microsoft.com/office/drawing/2014/main" id="{06E8A5A1-6FD4-0E46-A78D-AAB1DFAFAAE0}"/>
              </a:ext>
            </a:extLst>
          </p:cNvPr>
          <p:cNvSpPr txBox="1"/>
          <p:nvPr/>
        </p:nvSpPr>
        <p:spPr>
          <a:xfrm>
            <a:off x="8963056" y="4087730"/>
            <a:ext cx="227355" cy="369332"/>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3</a:t>
            </a:r>
          </a:p>
        </p:txBody>
      </p:sp>
      <p:sp>
        <p:nvSpPr>
          <p:cNvPr id="62" name="TextBox 61">
            <a:extLst>
              <a:ext uri="{FF2B5EF4-FFF2-40B4-BE49-F238E27FC236}">
                <a16:creationId xmlns:a16="http://schemas.microsoft.com/office/drawing/2014/main" id="{87E306EF-D90A-D54D-8CCC-A438F46FAFBC}"/>
              </a:ext>
            </a:extLst>
          </p:cNvPr>
          <p:cNvSpPr txBox="1"/>
          <p:nvPr/>
        </p:nvSpPr>
        <p:spPr>
          <a:xfrm>
            <a:off x="9199183" y="4238112"/>
            <a:ext cx="227355" cy="369332"/>
          </a:xfrm>
          <a:prstGeom prst="rect">
            <a:avLst/>
          </a:prstGeom>
          <a:noFill/>
        </p:spPr>
        <p:txBody>
          <a:bodyPr wrap="square" rtlCol="0">
            <a:spAutoFit/>
          </a:bodyPr>
          <a:lstStyle/>
          <a:p>
            <a:pPr algn="ctr"/>
            <a:r>
              <a:rPr lang="en-GB" dirty="0">
                <a:latin typeface="Calibri Light" panose="020F0302020204030204" pitchFamily="34" charset="0"/>
                <a:cs typeface="Calibri Light" panose="020F0302020204030204" pitchFamily="34" charset="0"/>
              </a:rPr>
              <a:t>4</a:t>
            </a:r>
          </a:p>
        </p:txBody>
      </p:sp>
      <p:sp>
        <p:nvSpPr>
          <p:cNvPr id="6" name="TextBox 5">
            <a:extLst>
              <a:ext uri="{FF2B5EF4-FFF2-40B4-BE49-F238E27FC236}">
                <a16:creationId xmlns:a16="http://schemas.microsoft.com/office/drawing/2014/main" id="{3C36C4B1-A192-6B4B-8516-4AC07916729F}"/>
              </a:ext>
            </a:extLst>
          </p:cNvPr>
          <p:cNvSpPr txBox="1"/>
          <p:nvPr/>
        </p:nvSpPr>
        <p:spPr>
          <a:xfrm>
            <a:off x="3668740" y="3579160"/>
            <a:ext cx="1075936" cy="369332"/>
          </a:xfrm>
          <a:prstGeom prst="rect">
            <a:avLst/>
          </a:prstGeom>
          <a:noFill/>
        </p:spPr>
        <p:txBody>
          <a:bodyPr wrap="none" rtlCol="0">
            <a:spAutoFit/>
          </a:bodyPr>
          <a:lstStyle/>
          <a:p>
            <a:r>
              <a:rPr lang="en-GB" dirty="0"/>
              <a:t>Crack-like</a:t>
            </a:r>
          </a:p>
        </p:txBody>
      </p:sp>
      <p:sp>
        <p:nvSpPr>
          <p:cNvPr id="63" name="TextBox 62">
            <a:extLst>
              <a:ext uri="{FF2B5EF4-FFF2-40B4-BE49-F238E27FC236}">
                <a16:creationId xmlns:a16="http://schemas.microsoft.com/office/drawing/2014/main" id="{6648662A-A43D-1C49-8E49-216B85FB23A1}"/>
              </a:ext>
            </a:extLst>
          </p:cNvPr>
          <p:cNvSpPr txBox="1"/>
          <p:nvPr/>
        </p:nvSpPr>
        <p:spPr>
          <a:xfrm>
            <a:off x="3692641" y="5295194"/>
            <a:ext cx="1071704" cy="369332"/>
          </a:xfrm>
          <a:prstGeom prst="rect">
            <a:avLst/>
          </a:prstGeom>
          <a:noFill/>
        </p:spPr>
        <p:txBody>
          <a:bodyPr wrap="none" rtlCol="0">
            <a:spAutoFit/>
          </a:bodyPr>
          <a:lstStyle/>
          <a:p>
            <a:r>
              <a:rPr lang="en-GB" dirty="0"/>
              <a:t>Pulse-like</a:t>
            </a:r>
          </a:p>
        </p:txBody>
      </p:sp>
    </p:spTree>
    <p:extLst>
      <p:ext uri="{BB962C8B-B14F-4D97-AF65-F5344CB8AC3E}">
        <p14:creationId xmlns:p14="http://schemas.microsoft.com/office/powerpoint/2010/main" val="2534783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9E995-6A5C-5742-AB22-8B7AD0C31843}"/>
              </a:ext>
            </a:extLst>
          </p:cNvPr>
          <p:cNvSpPr>
            <a:spLocks noGrp="1"/>
          </p:cNvSpPr>
          <p:nvPr>
            <p:ph type="title"/>
          </p:nvPr>
        </p:nvSpPr>
        <p:spPr/>
        <p:txBody>
          <a:bodyPr/>
          <a:lstStyle/>
          <a:p>
            <a:r>
              <a:rPr lang="en-US" i="0" dirty="0"/>
              <a:t>WHAT HAS BEEN DONE BEFORE?</a:t>
            </a:r>
          </a:p>
        </p:txBody>
      </p:sp>
      <p:sp>
        <p:nvSpPr>
          <p:cNvPr id="3" name="Content Placeholder 2">
            <a:extLst>
              <a:ext uri="{FF2B5EF4-FFF2-40B4-BE49-F238E27FC236}">
                <a16:creationId xmlns:a16="http://schemas.microsoft.com/office/drawing/2014/main" id="{19AFBED5-6D17-384D-94BC-AB3DA496CC33}"/>
              </a:ext>
            </a:extLst>
          </p:cNvPr>
          <p:cNvSpPr>
            <a:spLocks noGrp="1"/>
          </p:cNvSpPr>
          <p:nvPr>
            <p:ph idx="1"/>
          </p:nvPr>
        </p:nvSpPr>
        <p:spPr>
          <a:xfrm>
            <a:off x="228600" y="1201988"/>
            <a:ext cx="11625648" cy="4974975"/>
          </a:xfrm>
        </p:spPr>
        <p:txBody>
          <a:bodyPr/>
          <a:lstStyle/>
          <a:p>
            <a:r>
              <a:rPr lang="en-US" dirty="0"/>
              <a:t>Measurements of </a:t>
            </a:r>
            <a:r>
              <a:rPr lang="en-GB" dirty="0"/>
              <a:t>predominant period looking at first 4 seconds (71 </a:t>
            </a:r>
            <a:r>
              <a:rPr lang="en-GB" dirty="0" err="1"/>
              <a:t>eq</a:t>
            </a:r>
            <a:r>
              <a:rPr lang="en-GB" dirty="0"/>
              <a:t>, M3+)</a:t>
            </a:r>
            <a:r>
              <a:rPr lang="en-GB" dirty="0">
                <a:latin typeface="Arial" panose="020B0604020202020204" pitchFamily="34" charset="0"/>
                <a:cs typeface="Arial" panose="020B0604020202020204" pitchFamily="34" charset="0"/>
              </a:rPr>
              <a:t> →</a:t>
            </a:r>
            <a:r>
              <a:rPr lang="en-GB" dirty="0"/>
              <a:t> </a:t>
            </a:r>
            <a:r>
              <a:rPr lang="en-GB" dirty="0">
                <a:sym typeface="Wingdings" pitchFamily="2" charset="2"/>
              </a:rPr>
              <a:t>DETERMINISTIC</a:t>
            </a:r>
            <a:endParaRPr lang="en-GB" dirty="0"/>
          </a:p>
          <a:p>
            <a:pPr lvl="1"/>
            <a:r>
              <a:rPr lang="en-GB" dirty="0"/>
              <a:t>±M1 error </a:t>
            </a:r>
            <a:r>
              <a:rPr lang="en-GB" sz="1800" dirty="0"/>
              <a:t>(Olsen and Allen, 2005)</a:t>
            </a:r>
          </a:p>
          <a:p>
            <a:pPr lvl="1"/>
            <a:endParaRPr lang="en-GB" dirty="0"/>
          </a:p>
          <a:p>
            <a:endParaRPr lang="en-US" dirty="0"/>
          </a:p>
        </p:txBody>
      </p:sp>
      <p:pic>
        <p:nvPicPr>
          <p:cNvPr id="15" name="Picture 14">
            <a:extLst>
              <a:ext uri="{FF2B5EF4-FFF2-40B4-BE49-F238E27FC236}">
                <a16:creationId xmlns:a16="http://schemas.microsoft.com/office/drawing/2014/main" id="{D2CED36F-2648-E14F-ABE9-159C883764F1}"/>
              </a:ext>
            </a:extLst>
          </p:cNvPr>
          <p:cNvPicPr>
            <a:picLocks noChangeAspect="1"/>
          </p:cNvPicPr>
          <p:nvPr/>
        </p:nvPicPr>
        <p:blipFill rotWithShape="1">
          <a:blip r:embed="rId3"/>
          <a:srcRect l="7025" r="51297" b="7082"/>
          <a:stretch/>
        </p:blipFill>
        <p:spPr>
          <a:xfrm>
            <a:off x="1517991" y="2395389"/>
            <a:ext cx="3248177" cy="3260623"/>
          </a:xfrm>
          <a:prstGeom prst="rect">
            <a:avLst/>
          </a:prstGeom>
        </p:spPr>
      </p:pic>
      <p:pic>
        <p:nvPicPr>
          <p:cNvPr id="17" name="Picture 16">
            <a:extLst>
              <a:ext uri="{FF2B5EF4-FFF2-40B4-BE49-F238E27FC236}">
                <a16:creationId xmlns:a16="http://schemas.microsoft.com/office/drawing/2014/main" id="{659BCE74-6556-404D-860D-92806DC71F9A}"/>
              </a:ext>
            </a:extLst>
          </p:cNvPr>
          <p:cNvPicPr>
            <a:picLocks noChangeAspect="1"/>
          </p:cNvPicPr>
          <p:nvPr/>
        </p:nvPicPr>
        <p:blipFill rotWithShape="1">
          <a:blip r:embed="rId3"/>
          <a:srcRect l="50724" t="2911" r="6130" b="5843"/>
          <a:stretch/>
        </p:blipFill>
        <p:spPr>
          <a:xfrm>
            <a:off x="6271470" y="2497540"/>
            <a:ext cx="3362389" cy="3201946"/>
          </a:xfrm>
          <a:prstGeom prst="rect">
            <a:avLst/>
          </a:prstGeom>
        </p:spPr>
      </p:pic>
      <p:sp>
        <p:nvSpPr>
          <p:cNvPr id="16" name="TextBox 15">
            <a:extLst>
              <a:ext uri="{FF2B5EF4-FFF2-40B4-BE49-F238E27FC236}">
                <a16:creationId xmlns:a16="http://schemas.microsoft.com/office/drawing/2014/main" id="{DC894EF5-3160-764E-8778-2A9408FB9246}"/>
              </a:ext>
            </a:extLst>
          </p:cNvPr>
          <p:cNvSpPr txBox="1"/>
          <p:nvPr/>
        </p:nvSpPr>
        <p:spPr>
          <a:xfrm>
            <a:off x="206821" y="3679639"/>
            <a:ext cx="1426212" cy="923330"/>
          </a:xfrm>
          <a:prstGeom prst="rect">
            <a:avLst/>
          </a:prstGeom>
          <a:noFill/>
        </p:spPr>
        <p:txBody>
          <a:bodyPr wrap="square" rtlCol="0">
            <a:spAutoFit/>
          </a:bodyPr>
          <a:lstStyle/>
          <a:p>
            <a:r>
              <a:rPr lang="en-GB" dirty="0">
                <a:solidFill>
                  <a:schemeClr val="accent1">
                    <a:lumMod val="75000"/>
                  </a:schemeClr>
                </a:solidFill>
                <a:latin typeface="Calibri Light" panose="020F0302020204030204" pitchFamily="34" charset="0"/>
                <a:cs typeface="Calibri Light" panose="020F0302020204030204" pitchFamily="34" charset="0"/>
              </a:rPr>
              <a:t>Maximum predominant period</a:t>
            </a:r>
          </a:p>
        </p:txBody>
      </p:sp>
      <p:sp>
        <p:nvSpPr>
          <p:cNvPr id="19" name="TextBox 18">
            <a:extLst>
              <a:ext uri="{FF2B5EF4-FFF2-40B4-BE49-F238E27FC236}">
                <a16:creationId xmlns:a16="http://schemas.microsoft.com/office/drawing/2014/main" id="{4E5C1B9F-BAE6-7348-9BDE-8A2BB14B88E2}"/>
              </a:ext>
            </a:extLst>
          </p:cNvPr>
          <p:cNvSpPr txBox="1"/>
          <p:nvPr/>
        </p:nvSpPr>
        <p:spPr>
          <a:xfrm>
            <a:off x="2621912" y="5616552"/>
            <a:ext cx="1426212" cy="369332"/>
          </a:xfrm>
          <a:prstGeom prst="rect">
            <a:avLst/>
          </a:prstGeom>
          <a:noFill/>
        </p:spPr>
        <p:txBody>
          <a:bodyPr wrap="square" rtlCol="0">
            <a:spAutoFit/>
          </a:bodyPr>
          <a:lstStyle/>
          <a:p>
            <a:r>
              <a:rPr lang="en-GB" dirty="0">
                <a:solidFill>
                  <a:schemeClr val="accent1">
                    <a:lumMod val="75000"/>
                  </a:schemeClr>
                </a:solidFill>
                <a:latin typeface="Calibri Light" panose="020F0302020204030204" pitchFamily="34" charset="0"/>
                <a:cs typeface="Calibri Light" panose="020F0302020204030204" pitchFamily="34" charset="0"/>
              </a:rPr>
              <a:t>Magnitude</a:t>
            </a:r>
          </a:p>
        </p:txBody>
      </p:sp>
      <p:sp>
        <p:nvSpPr>
          <p:cNvPr id="22" name="Rectangle 21">
            <a:extLst>
              <a:ext uri="{FF2B5EF4-FFF2-40B4-BE49-F238E27FC236}">
                <a16:creationId xmlns:a16="http://schemas.microsoft.com/office/drawing/2014/main" id="{A4175718-7758-7A4C-87F6-E73E8F9841A3}"/>
              </a:ext>
            </a:extLst>
          </p:cNvPr>
          <p:cNvSpPr/>
          <p:nvPr/>
        </p:nvSpPr>
        <p:spPr>
          <a:xfrm>
            <a:off x="1790720" y="2731882"/>
            <a:ext cx="2895034" cy="2745580"/>
          </a:xfrm>
          <a:custGeom>
            <a:avLst/>
            <a:gdLst>
              <a:gd name="connsiteX0" fmla="*/ 3 w 2906626"/>
              <a:gd name="connsiteY0" fmla="*/ 1063696 h 2784800"/>
              <a:gd name="connsiteX1" fmla="*/ 1453313 w 2906626"/>
              <a:gd name="connsiteY1" fmla="*/ 0 h 2784800"/>
              <a:gd name="connsiteX2" fmla="*/ 2906623 w 2906626"/>
              <a:gd name="connsiteY2" fmla="*/ 1063696 h 2784800"/>
              <a:gd name="connsiteX3" fmla="*/ 2351508 w 2906626"/>
              <a:gd name="connsiteY3" fmla="*/ 2784793 h 2784800"/>
              <a:gd name="connsiteX4" fmla="*/ 555118 w 2906626"/>
              <a:gd name="connsiteY4" fmla="*/ 2784793 h 2784800"/>
              <a:gd name="connsiteX5" fmla="*/ 3 w 2906626"/>
              <a:gd name="connsiteY5" fmla="*/ 1063696 h 2784800"/>
              <a:gd name="connsiteX0" fmla="*/ 0 w 2898154"/>
              <a:gd name="connsiteY0" fmla="*/ 2028896 h 2784793"/>
              <a:gd name="connsiteX1" fmla="*/ 1444844 w 2898154"/>
              <a:gd name="connsiteY1" fmla="*/ 0 h 2784793"/>
              <a:gd name="connsiteX2" fmla="*/ 2898154 w 2898154"/>
              <a:gd name="connsiteY2" fmla="*/ 1063696 h 2784793"/>
              <a:gd name="connsiteX3" fmla="*/ 2343039 w 2898154"/>
              <a:gd name="connsiteY3" fmla="*/ 2784793 h 2784793"/>
              <a:gd name="connsiteX4" fmla="*/ 546649 w 2898154"/>
              <a:gd name="connsiteY4" fmla="*/ 2784793 h 2784793"/>
              <a:gd name="connsiteX5" fmla="*/ 0 w 2898154"/>
              <a:gd name="connsiteY5" fmla="*/ 2028896 h 2784793"/>
              <a:gd name="connsiteX0" fmla="*/ 0 w 2898154"/>
              <a:gd name="connsiteY0" fmla="*/ 2003496 h 2759393"/>
              <a:gd name="connsiteX1" fmla="*/ 2875711 w 2898154"/>
              <a:gd name="connsiteY1" fmla="*/ 0 h 2759393"/>
              <a:gd name="connsiteX2" fmla="*/ 2898154 w 2898154"/>
              <a:gd name="connsiteY2" fmla="*/ 1038296 h 2759393"/>
              <a:gd name="connsiteX3" fmla="*/ 2343039 w 2898154"/>
              <a:gd name="connsiteY3" fmla="*/ 2759393 h 2759393"/>
              <a:gd name="connsiteX4" fmla="*/ 546649 w 2898154"/>
              <a:gd name="connsiteY4" fmla="*/ 2759393 h 2759393"/>
              <a:gd name="connsiteX5" fmla="*/ 0 w 2898154"/>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546649 w 2889687"/>
              <a:gd name="connsiteY4" fmla="*/ 2759393 h 2759393"/>
              <a:gd name="connsiteX5" fmla="*/ 0 w 2889687"/>
              <a:gd name="connsiteY5" fmla="*/ 2003496 h 2759393"/>
              <a:gd name="connsiteX0" fmla="*/ 0 w 2889687"/>
              <a:gd name="connsiteY0" fmla="*/ 2003496 h 2759393"/>
              <a:gd name="connsiteX1" fmla="*/ 2875711 w 2889687"/>
              <a:gd name="connsiteY1" fmla="*/ 0 h 2759393"/>
              <a:gd name="connsiteX2" fmla="*/ 2889687 w 2889687"/>
              <a:gd name="connsiteY2" fmla="*/ 801229 h 2759393"/>
              <a:gd name="connsiteX3" fmla="*/ 2343039 w 2889687"/>
              <a:gd name="connsiteY3" fmla="*/ 2759393 h 2759393"/>
              <a:gd name="connsiteX4" fmla="*/ 4782 w 2889687"/>
              <a:gd name="connsiteY4" fmla="*/ 2750926 h 2759393"/>
              <a:gd name="connsiteX5" fmla="*/ 0 w 2889687"/>
              <a:gd name="connsiteY5" fmla="*/ 2003496 h 2759393"/>
              <a:gd name="connsiteX0" fmla="*/ 0 w 2889687"/>
              <a:gd name="connsiteY0" fmla="*/ 2003496 h 2750927"/>
              <a:gd name="connsiteX1" fmla="*/ 2875711 w 2889687"/>
              <a:gd name="connsiteY1" fmla="*/ 0 h 2750927"/>
              <a:gd name="connsiteX2" fmla="*/ 2889687 w 2889687"/>
              <a:gd name="connsiteY2" fmla="*/ 801229 h 2750927"/>
              <a:gd name="connsiteX3" fmla="*/ 116305 w 2889687"/>
              <a:gd name="connsiteY3" fmla="*/ 2750927 h 2750927"/>
              <a:gd name="connsiteX4" fmla="*/ 4782 w 2889687"/>
              <a:gd name="connsiteY4" fmla="*/ 2750926 h 2750927"/>
              <a:gd name="connsiteX5" fmla="*/ 0 w 2889687"/>
              <a:gd name="connsiteY5" fmla="*/ 2003496 h 2750927"/>
              <a:gd name="connsiteX0" fmla="*/ 0 w 2895034"/>
              <a:gd name="connsiteY0" fmla="*/ 2024886 h 2750927"/>
              <a:gd name="connsiteX1" fmla="*/ 2881058 w 2895034"/>
              <a:gd name="connsiteY1" fmla="*/ 0 h 2750927"/>
              <a:gd name="connsiteX2" fmla="*/ 2895034 w 2895034"/>
              <a:gd name="connsiteY2" fmla="*/ 801229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7"/>
              <a:gd name="connsiteX1" fmla="*/ 2881058 w 2895034"/>
              <a:gd name="connsiteY1" fmla="*/ 0 h 2750927"/>
              <a:gd name="connsiteX2" fmla="*/ 2895034 w 2895034"/>
              <a:gd name="connsiteY2" fmla="*/ 774492 h 2750927"/>
              <a:gd name="connsiteX3" fmla="*/ 121652 w 2895034"/>
              <a:gd name="connsiteY3" fmla="*/ 2750927 h 2750927"/>
              <a:gd name="connsiteX4" fmla="*/ 10129 w 2895034"/>
              <a:gd name="connsiteY4" fmla="*/ 2750926 h 2750927"/>
              <a:gd name="connsiteX5" fmla="*/ 0 w 2895034"/>
              <a:gd name="connsiteY5" fmla="*/ 2024886 h 2750927"/>
              <a:gd name="connsiteX0" fmla="*/ 0 w 2895034"/>
              <a:gd name="connsiteY0" fmla="*/ 2024886 h 2750926"/>
              <a:gd name="connsiteX1" fmla="*/ 2881058 w 2895034"/>
              <a:gd name="connsiteY1" fmla="*/ 0 h 2750926"/>
              <a:gd name="connsiteX2" fmla="*/ 2895034 w 2895034"/>
              <a:gd name="connsiteY2" fmla="*/ 774492 h 2750926"/>
              <a:gd name="connsiteX3" fmla="*/ 105610 w 2895034"/>
              <a:gd name="connsiteY3" fmla="*/ 2745580 h 2750926"/>
              <a:gd name="connsiteX4" fmla="*/ 10129 w 2895034"/>
              <a:gd name="connsiteY4" fmla="*/ 2750926 h 2750926"/>
              <a:gd name="connsiteX5" fmla="*/ 0 w 2895034"/>
              <a:gd name="connsiteY5" fmla="*/ 2024886 h 2750926"/>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20824 w 2895034"/>
              <a:gd name="connsiteY4" fmla="*/ 2729537 h 2745580"/>
              <a:gd name="connsiteX5" fmla="*/ 0 w 2895034"/>
              <a:gd name="connsiteY5" fmla="*/ 2024886 h 2745580"/>
              <a:gd name="connsiteX0" fmla="*/ 57553 w 2952587"/>
              <a:gd name="connsiteY0" fmla="*/ 2024886 h 2745580"/>
              <a:gd name="connsiteX1" fmla="*/ 2938611 w 2952587"/>
              <a:gd name="connsiteY1" fmla="*/ 0 h 2745580"/>
              <a:gd name="connsiteX2" fmla="*/ 2952587 w 2952587"/>
              <a:gd name="connsiteY2" fmla="*/ 774492 h 2745580"/>
              <a:gd name="connsiteX3" fmla="*/ 163163 w 2952587"/>
              <a:gd name="connsiteY3" fmla="*/ 2745580 h 2745580"/>
              <a:gd name="connsiteX4" fmla="*/ 0 w 2952587"/>
              <a:gd name="connsiteY4" fmla="*/ 2742600 h 2745580"/>
              <a:gd name="connsiteX5" fmla="*/ 57553 w 2952587"/>
              <a:gd name="connsiteY5" fmla="*/ 2024886 h 2745580"/>
              <a:gd name="connsiteX0" fmla="*/ 0 w 2895034"/>
              <a:gd name="connsiteY0" fmla="*/ 2024886 h 2745580"/>
              <a:gd name="connsiteX1" fmla="*/ 2881058 w 2895034"/>
              <a:gd name="connsiteY1" fmla="*/ 0 h 2745580"/>
              <a:gd name="connsiteX2" fmla="*/ 2895034 w 2895034"/>
              <a:gd name="connsiteY2" fmla="*/ 774492 h 2745580"/>
              <a:gd name="connsiteX3" fmla="*/ 105610 w 2895034"/>
              <a:gd name="connsiteY3" fmla="*/ 2745580 h 2745580"/>
              <a:gd name="connsiteX4" fmla="*/ 1230 w 2895034"/>
              <a:gd name="connsiteY4" fmla="*/ 2742600 h 2745580"/>
              <a:gd name="connsiteX5" fmla="*/ 0 w 2895034"/>
              <a:gd name="connsiteY5" fmla="*/ 2024886 h 27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5034" h="2745580">
                <a:moveTo>
                  <a:pt x="0" y="2024886"/>
                </a:moveTo>
                <a:lnTo>
                  <a:pt x="2881058" y="0"/>
                </a:lnTo>
                <a:lnTo>
                  <a:pt x="2895034" y="774492"/>
                </a:lnTo>
                <a:lnTo>
                  <a:pt x="105610" y="2745580"/>
                </a:lnTo>
                <a:lnTo>
                  <a:pt x="1230" y="2742600"/>
                </a:lnTo>
                <a:lnTo>
                  <a:pt x="0" y="2024886"/>
                </a:lnTo>
                <a:close/>
              </a:path>
            </a:pathLst>
          </a:custGeom>
          <a:solidFill>
            <a:srgbClr val="F7C9BF">
              <a:alpha val="5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7C9BF"/>
              </a:solidFill>
            </a:endParaRPr>
          </a:p>
        </p:txBody>
      </p:sp>
      <p:cxnSp>
        <p:nvCxnSpPr>
          <p:cNvPr id="20" name="Straight Connector 19">
            <a:extLst>
              <a:ext uri="{FF2B5EF4-FFF2-40B4-BE49-F238E27FC236}">
                <a16:creationId xmlns:a16="http://schemas.microsoft.com/office/drawing/2014/main" id="{CCC4D571-07D0-F740-836E-DC5894C22D3D}"/>
              </a:ext>
            </a:extLst>
          </p:cNvPr>
          <p:cNvCxnSpPr/>
          <p:nvPr/>
        </p:nvCxnSpPr>
        <p:spPr>
          <a:xfrm flipV="1">
            <a:off x="1781795" y="3113782"/>
            <a:ext cx="2912883" cy="2054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39AE26E-CE1E-B94F-98D7-6DC4F48E29CE}"/>
              </a:ext>
            </a:extLst>
          </p:cNvPr>
          <p:cNvSpPr txBox="1"/>
          <p:nvPr/>
        </p:nvSpPr>
        <p:spPr>
          <a:xfrm>
            <a:off x="7561705" y="5616552"/>
            <a:ext cx="1426212" cy="369332"/>
          </a:xfrm>
          <a:prstGeom prst="rect">
            <a:avLst/>
          </a:prstGeom>
          <a:noFill/>
        </p:spPr>
        <p:txBody>
          <a:bodyPr wrap="square" rtlCol="0">
            <a:spAutoFit/>
          </a:bodyPr>
          <a:lstStyle/>
          <a:p>
            <a:r>
              <a:rPr lang="en-GB" dirty="0">
                <a:solidFill>
                  <a:schemeClr val="accent1">
                    <a:lumMod val="75000"/>
                  </a:schemeClr>
                </a:solidFill>
                <a:latin typeface="Calibri Light" panose="020F0302020204030204" pitchFamily="34" charset="0"/>
                <a:cs typeface="Calibri Light" panose="020F0302020204030204" pitchFamily="34" charset="0"/>
              </a:rPr>
              <a:t>Magnitude</a:t>
            </a:r>
          </a:p>
        </p:txBody>
      </p:sp>
      <p:sp>
        <p:nvSpPr>
          <p:cNvPr id="25" name="TextBox 24">
            <a:extLst>
              <a:ext uri="{FF2B5EF4-FFF2-40B4-BE49-F238E27FC236}">
                <a16:creationId xmlns:a16="http://schemas.microsoft.com/office/drawing/2014/main" id="{DDABB683-A1F1-5E40-B632-0A00F4686D24}"/>
              </a:ext>
            </a:extLst>
          </p:cNvPr>
          <p:cNvSpPr txBox="1"/>
          <p:nvPr/>
        </p:nvSpPr>
        <p:spPr>
          <a:xfrm>
            <a:off x="5189554" y="3127055"/>
            <a:ext cx="1426212" cy="1754326"/>
          </a:xfrm>
          <a:prstGeom prst="rect">
            <a:avLst/>
          </a:prstGeom>
          <a:noFill/>
        </p:spPr>
        <p:txBody>
          <a:bodyPr wrap="square" rtlCol="0">
            <a:spAutoFit/>
          </a:bodyPr>
          <a:lstStyle/>
          <a:p>
            <a:r>
              <a:rPr lang="en-GB" dirty="0">
                <a:solidFill>
                  <a:schemeClr val="accent1">
                    <a:lumMod val="75000"/>
                  </a:schemeClr>
                </a:solidFill>
                <a:latin typeface="Calibri Light" panose="020F0302020204030204" pitchFamily="34" charset="0"/>
                <a:cs typeface="Calibri Light" panose="020F0302020204030204" pitchFamily="34" charset="0"/>
              </a:rPr>
              <a:t>Time required to measure maximum predominant period</a:t>
            </a:r>
          </a:p>
        </p:txBody>
      </p:sp>
      <p:sp>
        <p:nvSpPr>
          <p:cNvPr id="27" name="TextBox 26">
            <a:extLst>
              <a:ext uri="{FF2B5EF4-FFF2-40B4-BE49-F238E27FC236}">
                <a16:creationId xmlns:a16="http://schemas.microsoft.com/office/drawing/2014/main" id="{87114EFE-2BDF-2049-91DB-50EC617453D1}"/>
              </a:ext>
            </a:extLst>
          </p:cNvPr>
          <p:cNvSpPr txBox="1"/>
          <p:nvPr/>
        </p:nvSpPr>
        <p:spPr>
          <a:xfrm>
            <a:off x="7116647" y="1925313"/>
            <a:ext cx="1426212" cy="646331"/>
          </a:xfrm>
          <a:prstGeom prst="rect">
            <a:avLst/>
          </a:prstGeom>
          <a:noFill/>
        </p:spPr>
        <p:txBody>
          <a:bodyPr wrap="square" rtlCol="0">
            <a:spAutoFit/>
          </a:bodyPr>
          <a:lstStyle/>
          <a:p>
            <a:r>
              <a:rPr lang="en-GB" dirty="0">
                <a:solidFill>
                  <a:schemeClr val="accent1">
                    <a:lumMod val="75000"/>
                  </a:schemeClr>
                </a:solidFill>
                <a:latin typeface="Calibri Light" panose="020F0302020204030204" pitchFamily="34" charset="0"/>
                <a:cs typeface="Calibri Light" panose="020F0302020204030204" pitchFamily="34" charset="0"/>
              </a:rPr>
              <a:t>Rupture duration</a:t>
            </a:r>
          </a:p>
        </p:txBody>
      </p:sp>
      <p:cxnSp>
        <p:nvCxnSpPr>
          <p:cNvPr id="28" name="Straight Arrow Connector 27">
            <a:extLst>
              <a:ext uri="{FF2B5EF4-FFF2-40B4-BE49-F238E27FC236}">
                <a16:creationId xmlns:a16="http://schemas.microsoft.com/office/drawing/2014/main" id="{19BE436F-4F49-F144-8C61-C8CEC9822996}"/>
              </a:ext>
            </a:extLst>
          </p:cNvPr>
          <p:cNvCxnSpPr/>
          <p:nvPr/>
        </p:nvCxnSpPr>
        <p:spPr>
          <a:xfrm>
            <a:off x="7640199" y="2497540"/>
            <a:ext cx="189554" cy="468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E214068-839A-D94C-B9E0-57D640BE40B5}"/>
              </a:ext>
            </a:extLst>
          </p:cNvPr>
          <p:cNvSpPr txBox="1"/>
          <p:nvPr/>
        </p:nvSpPr>
        <p:spPr>
          <a:xfrm>
            <a:off x="8674930" y="1908161"/>
            <a:ext cx="1804106" cy="646331"/>
          </a:xfrm>
          <a:prstGeom prst="rect">
            <a:avLst/>
          </a:prstGeom>
          <a:noFill/>
        </p:spPr>
        <p:txBody>
          <a:bodyPr wrap="square" rtlCol="0">
            <a:spAutoFit/>
          </a:bodyPr>
          <a:lstStyle/>
          <a:p>
            <a:r>
              <a:rPr lang="en-GB" dirty="0">
                <a:solidFill>
                  <a:schemeClr val="accent1">
                    <a:lumMod val="75000"/>
                  </a:schemeClr>
                </a:solidFill>
                <a:latin typeface="Calibri Light" panose="020F0302020204030204" pitchFamily="34" charset="0"/>
                <a:cs typeface="Calibri Light" panose="020F0302020204030204" pitchFamily="34" charset="0"/>
              </a:rPr>
              <a:t>10% of rupture duration</a:t>
            </a:r>
          </a:p>
        </p:txBody>
      </p:sp>
      <p:cxnSp>
        <p:nvCxnSpPr>
          <p:cNvPr id="31" name="Straight Arrow Connector 30">
            <a:extLst>
              <a:ext uri="{FF2B5EF4-FFF2-40B4-BE49-F238E27FC236}">
                <a16:creationId xmlns:a16="http://schemas.microsoft.com/office/drawing/2014/main" id="{5041634F-BB2C-214F-B213-FBF0842D832E}"/>
              </a:ext>
            </a:extLst>
          </p:cNvPr>
          <p:cNvCxnSpPr/>
          <p:nvPr/>
        </p:nvCxnSpPr>
        <p:spPr>
          <a:xfrm>
            <a:off x="8815018" y="2453956"/>
            <a:ext cx="55932" cy="238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arallelogram 20">
            <a:extLst>
              <a:ext uri="{FF2B5EF4-FFF2-40B4-BE49-F238E27FC236}">
                <a16:creationId xmlns:a16="http://schemas.microsoft.com/office/drawing/2014/main" id="{0CE2F87D-A223-364C-BA00-E649A517D202}"/>
              </a:ext>
            </a:extLst>
          </p:cNvPr>
          <p:cNvSpPr/>
          <p:nvPr/>
        </p:nvSpPr>
        <p:spPr>
          <a:xfrm>
            <a:off x="9770405" y="5473437"/>
            <a:ext cx="1471580" cy="1407051"/>
          </a:xfrm>
          <a:prstGeom prst="parallelogram">
            <a:avLst>
              <a:gd name="adj" fmla="val 71849"/>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EDE8683-11B0-0845-B6B4-FF14B43E17A1}"/>
              </a:ext>
            </a:extLst>
          </p:cNvPr>
          <p:cNvSpPr txBox="1"/>
          <p:nvPr/>
        </p:nvSpPr>
        <p:spPr>
          <a:xfrm rot="18335671">
            <a:off x="9716819" y="6215588"/>
            <a:ext cx="1208997" cy="369332"/>
          </a:xfrm>
          <a:prstGeom prst="rect">
            <a:avLst/>
          </a:prstGeom>
          <a:noFill/>
        </p:spPr>
        <p:txBody>
          <a:bodyPr wrap="square" rtlCol="0">
            <a:spAutoFit/>
          </a:bodyPr>
          <a:lstStyle/>
          <a:p>
            <a:r>
              <a:rPr lang="en-US" b="1" dirty="0"/>
              <a:t>Past work</a:t>
            </a:r>
          </a:p>
        </p:txBody>
      </p:sp>
      <p:sp>
        <p:nvSpPr>
          <p:cNvPr id="18" name="TextBox 17">
            <a:extLst>
              <a:ext uri="{FF2B5EF4-FFF2-40B4-BE49-F238E27FC236}">
                <a16:creationId xmlns:a16="http://schemas.microsoft.com/office/drawing/2014/main" id="{922C214D-3CA9-B347-B23B-21E6A9C7D9B2}"/>
              </a:ext>
            </a:extLst>
          </p:cNvPr>
          <p:cNvSpPr txBox="1"/>
          <p:nvPr/>
        </p:nvSpPr>
        <p:spPr>
          <a:xfrm rot="16200000">
            <a:off x="8059727" y="4349498"/>
            <a:ext cx="3246073" cy="307777"/>
          </a:xfrm>
          <a:prstGeom prst="rect">
            <a:avLst/>
          </a:prstGeom>
          <a:noFill/>
        </p:spPr>
        <p:txBody>
          <a:bodyPr wrap="square" rtlCol="0">
            <a:spAutoFit/>
          </a:bodyPr>
          <a:lstStyle/>
          <a:p>
            <a:pPr algn="ctr"/>
            <a:r>
              <a:rPr lang="en-GB" sz="1400" i="1" dirty="0">
                <a:solidFill>
                  <a:schemeClr val="bg1">
                    <a:lumMod val="75000"/>
                  </a:schemeClr>
                </a:solidFill>
                <a:latin typeface="Calibri Light" panose="020F0302020204030204" pitchFamily="34" charset="0"/>
                <a:cs typeface="Calibri Light" panose="020F0302020204030204" pitchFamily="34" charset="0"/>
              </a:rPr>
              <a:t>Olson and Allen (2005)</a:t>
            </a:r>
          </a:p>
        </p:txBody>
      </p:sp>
      <p:sp>
        <p:nvSpPr>
          <p:cNvPr id="26" name="TextBox 25">
            <a:extLst>
              <a:ext uri="{FF2B5EF4-FFF2-40B4-BE49-F238E27FC236}">
                <a16:creationId xmlns:a16="http://schemas.microsoft.com/office/drawing/2014/main" id="{D1D949EE-65A3-3444-AF05-57840E11D02E}"/>
              </a:ext>
            </a:extLst>
          </p:cNvPr>
          <p:cNvSpPr txBox="1"/>
          <p:nvPr/>
        </p:nvSpPr>
        <p:spPr>
          <a:xfrm rot="16200000">
            <a:off x="3196728" y="4349498"/>
            <a:ext cx="3246073" cy="307777"/>
          </a:xfrm>
          <a:prstGeom prst="rect">
            <a:avLst/>
          </a:prstGeom>
          <a:noFill/>
        </p:spPr>
        <p:txBody>
          <a:bodyPr wrap="square" rtlCol="0">
            <a:spAutoFit/>
          </a:bodyPr>
          <a:lstStyle/>
          <a:p>
            <a:pPr algn="ctr"/>
            <a:r>
              <a:rPr lang="en-GB" sz="1400" i="1" dirty="0">
                <a:solidFill>
                  <a:schemeClr val="bg1">
                    <a:lumMod val="75000"/>
                  </a:schemeClr>
                </a:solidFill>
                <a:latin typeface="Calibri Light" panose="020F0302020204030204" pitchFamily="34" charset="0"/>
                <a:cs typeface="Calibri Light" panose="020F0302020204030204" pitchFamily="34" charset="0"/>
              </a:rPr>
              <a:t>Olson and Allen (2005)</a:t>
            </a:r>
          </a:p>
        </p:txBody>
      </p:sp>
    </p:spTree>
    <p:extLst>
      <p:ext uri="{BB962C8B-B14F-4D97-AF65-F5344CB8AC3E}">
        <p14:creationId xmlns:p14="http://schemas.microsoft.com/office/powerpoint/2010/main" val="2018581580"/>
      </p:ext>
    </p:extLst>
  </p:cSld>
  <p:clrMapOvr>
    <a:masterClrMapping/>
  </p:clrMapOvr>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45143</TotalTime>
  <Words>2388</Words>
  <Application>Microsoft Macintosh PowerPoint</Application>
  <PresentationFormat>Widescreen</PresentationFormat>
  <Paragraphs>545</Paragraphs>
  <Slides>37</Slides>
  <Notes>33</Notes>
  <HiddenSlides>11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UD Digi Kyokasho N-B</vt:lpstr>
      <vt:lpstr>UD Digi Kyokasho N-R</vt:lpstr>
      <vt:lpstr>Arial</vt:lpstr>
      <vt:lpstr>Calibri</vt:lpstr>
      <vt:lpstr>Calibri Light</vt:lpstr>
      <vt:lpstr>Cambria Math</vt:lpstr>
      <vt:lpstr>Office Theme</vt:lpstr>
      <vt:lpstr>INVESTIGATING EARTHQUAKE DETERMINISM WITH A MULTI-METHOD APPROACH</vt:lpstr>
      <vt:lpstr>THE QUESTION</vt:lpstr>
      <vt:lpstr>PowerPoint Presentation</vt:lpstr>
      <vt:lpstr>HOW FAR CAN THE EARTHQUAKE GO?</vt:lpstr>
      <vt:lpstr>HOW FAR CAN THE EARTHQUAKE GO?</vt:lpstr>
      <vt:lpstr>HOW FAR CAN THE EARTHQUAKE GO?</vt:lpstr>
      <vt:lpstr>HOW FAR CAN THE EARTHQUAKE GO?</vt:lpstr>
      <vt:lpstr>WHY DOES IT MATTER?</vt:lpstr>
      <vt:lpstr>WHAT HAS BEEN DONE BEFORE?</vt:lpstr>
      <vt:lpstr>WHAT HAS BEEN DONE BEFORE?</vt:lpstr>
      <vt:lpstr>MY PHD: A SUMMARY</vt:lpstr>
      <vt:lpstr>MY PHD: A SUMMARY</vt:lpstr>
      <vt:lpstr>DATASET</vt:lpstr>
      <vt:lpstr>DATASET</vt:lpstr>
      <vt:lpstr>CALCULATING PREDOMINANT PERIOD</vt:lpstr>
      <vt:lpstr>PREDOMINANT PERIOD</vt:lpstr>
      <vt:lpstr>GETTING ACCURATE PICKS</vt:lpstr>
      <vt:lpstr>IMPORTANCE OF FILTERING</vt:lpstr>
      <vt:lpstr>RESULTS</vt:lpstr>
      <vt:lpstr>RESULTS</vt:lpstr>
      <vt:lpstr>RESULTS</vt:lpstr>
      <vt:lpstr>RESULTS</vt:lpstr>
      <vt:lpstr>RESULTS</vt:lpstr>
      <vt:lpstr>RESULTS</vt:lpstr>
      <vt:lpstr>RESULTS</vt:lpstr>
      <vt:lpstr>AVERAGE PERIOD</vt:lpstr>
      <vt:lpstr>RESULTS</vt:lpstr>
      <vt:lpstr>RESULTS</vt:lpstr>
      <vt:lpstr>WHAT DOES THIS PHYSICALLY MEAN?</vt:lpstr>
      <vt:lpstr>LOOKING AT EARTHQUAKE SPECTRA</vt:lpstr>
      <vt:lpstr>FREQUENCY SPECTRA FOR 100 EARTHQUAKES</vt:lpstr>
      <vt:lpstr>FREQUENCY SPECTRA FOR 100 EARTHQUAKES</vt:lpstr>
      <vt:lpstr>FREQUENCY SPECTRA FOR 100 EARTHQUAKES</vt:lpstr>
      <vt:lpstr>SPECTROGRAM</vt:lpstr>
      <vt:lpstr>SPECTROGRAM</vt:lpstr>
      <vt:lpstr>FITTING IN WITH OTHER METHODS</vt:lpstr>
      <vt:lpstr>IN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Colquhoun</dc:creator>
  <cp:lastModifiedBy>Rebecca Colquhoun</cp:lastModifiedBy>
  <cp:revision>83</cp:revision>
  <dcterms:created xsi:type="dcterms:W3CDTF">2020-11-23T15:04:22Z</dcterms:created>
  <dcterms:modified xsi:type="dcterms:W3CDTF">2022-01-06T14:54:16Z</dcterms:modified>
</cp:coreProperties>
</file>